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61" r:id="rId2"/>
    <p:sldId id="332" r:id="rId3"/>
    <p:sldId id="490" r:id="rId4"/>
    <p:sldId id="324" r:id="rId5"/>
    <p:sldId id="278" r:id="rId6"/>
    <p:sldId id="264" r:id="rId7"/>
    <p:sldId id="279" r:id="rId8"/>
    <p:sldId id="538" r:id="rId9"/>
    <p:sldId id="496" r:id="rId10"/>
    <p:sldId id="298" r:id="rId11"/>
    <p:sldId id="545" r:id="rId12"/>
    <p:sldId id="504" r:id="rId13"/>
    <p:sldId id="482" r:id="rId14"/>
    <p:sldId id="495" r:id="rId15"/>
    <p:sldId id="498" r:id="rId16"/>
    <p:sldId id="497" r:id="rId17"/>
    <p:sldId id="499" r:id="rId18"/>
    <p:sldId id="500" r:id="rId19"/>
    <p:sldId id="502" r:id="rId20"/>
    <p:sldId id="503" r:id="rId21"/>
    <p:sldId id="508" r:id="rId22"/>
    <p:sldId id="505" r:id="rId23"/>
    <p:sldId id="506" r:id="rId24"/>
    <p:sldId id="507" r:id="rId25"/>
    <p:sldId id="513" r:id="rId26"/>
    <p:sldId id="383" r:id="rId27"/>
    <p:sldId id="329" r:id="rId28"/>
    <p:sldId id="390" r:id="rId29"/>
    <p:sldId id="493" r:id="rId30"/>
    <p:sldId id="395" r:id="rId31"/>
    <p:sldId id="514" r:id="rId32"/>
    <p:sldId id="531" r:id="rId33"/>
    <p:sldId id="539" r:id="rId34"/>
    <p:sldId id="440" r:id="rId35"/>
    <p:sldId id="515" r:id="rId36"/>
    <p:sldId id="522" r:id="rId37"/>
    <p:sldId id="516" r:id="rId38"/>
    <p:sldId id="518" r:id="rId39"/>
    <p:sldId id="523" r:id="rId40"/>
    <p:sldId id="519" r:id="rId41"/>
    <p:sldId id="526" r:id="rId42"/>
    <p:sldId id="524" r:id="rId43"/>
    <p:sldId id="525" r:id="rId44"/>
    <p:sldId id="441" r:id="rId45"/>
    <p:sldId id="442" r:id="rId46"/>
    <p:sldId id="443" r:id="rId47"/>
    <p:sldId id="438" r:id="rId48"/>
    <p:sldId id="527" r:id="rId49"/>
    <p:sldId id="528" r:id="rId50"/>
    <p:sldId id="529" r:id="rId51"/>
    <p:sldId id="530" r:id="rId52"/>
    <p:sldId id="532" r:id="rId53"/>
    <p:sldId id="537" r:id="rId54"/>
    <p:sldId id="535" r:id="rId55"/>
    <p:sldId id="536" r:id="rId56"/>
    <p:sldId id="542" r:id="rId57"/>
    <p:sldId id="544" r:id="rId58"/>
    <p:sldId id="540" r:id="rId59"/>
    <p:sldId id="533" r:id="rId60"/>
    <p:sldId id="546" r:id="rId61"/>
    <p:sldId id="534" r:id="rId62"/>
    <p:sldId id="512" r:id="rId63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61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pos="618" userDrawn="1">
          <p15:clr>
            <a:srgbClr val="A4A3A4"/>
          </p15:clr>
        </p15:guide>
        <p15:guide id="4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90" autoAdjust="0"/>
    <p:restoredTop sz="89441" autoAdjust="0"/>
  </p:normalViewPr>
  <p:slideViewPr>
    <p:cSldViewPr snapToGrid="0" snapToObjects="1" showGuides="1">
      <p:cViewPr varScale="1">
        <p:scale>
          <a:sx n="202" d="100"/>
          <a:sy n="202" d="100"/>
        </p:scale>
        <p:origin x="2072" y="184"/>
      </p:cViewPr>
      <p:guideLst>
        <p:guide pos="4361"/>
        <p:guide orient="horz" pos="913"/>
        <p:guide pos="618"/>
        <p:guide orient="horz" pos="2908"/>
      </p:guideLst>
    </p:cSldViewPr>
  </p:slideViewPr>
  <p:outlineViewPr>
    <p:cViewPr>
      <p:scale>
        <a:sx n="33" d="100"/>
        <a:sy n="33" d="100"/>
      </p:scale>
      <p:origin x="0" y="-37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80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76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86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374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735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3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Generalized least squares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I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1495802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Generalized least squares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4485883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arhus Universit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155B-5F61-7C48-825A-161BC91F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89275-6B7C-394E-B8A5-B0E26974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9170-F6E4-CA4A-83E5-4F42B22F307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D8666-CE77-4047-BBF2-2CD547AD9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7E09C-BDB4-7B44-97E0-532978C5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A06B-CC02-2842-97AA-71450A4D1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0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Generalized least squares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4490411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524961208" name="SecondaryLogo_sor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>
              <a:solidFill>
                <a:schemeClr val="tx1"/>
              </a:solidFill>
            </a:endParaRPr>
          </a:p>
          <a:p>
            <a:pPr algn="ctr"/>
            <a:endParaRPr lang="en-GB" sz="4799" dirty="0">
              <a:solidFill>
                <a:schemeClr val="tx1"/>
              </a:solidFill>
            </a:endParaRPr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Generalized least squares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65247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26/09/2022</a:t>
            </a:fld>
            <a:r>
              <a:rPr lang="en-GB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0" r:id="rId21"/>
    <p:sldLayoutId id="2147483681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maximum-likelihood-ml-vs-reml-78cf79bef2cf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1844" y="404664"/>
            <a:ext cx="10224319" cy="2969071"/>
          </a:xfrm>
        </p:spPr>
        <p:txBody>
          <a:bodyPr/>
          <a:lstStyle/>
          <a:p>
            <a:r>
              <a:rPr lang="en-GB" sz="7200" b="0" noProof="0" dirty="0">
                <a:latin typeface="AU Passata" panose="020B0503030502030804" pitchFamily="34" charset="77"/>
                <a:ea typeface="Helvetica" charset="0"/>
                <a:cs typeface="Helvetica" charset="0"/>
              </a:rPr>
              <a:t>Generalised least squares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442FA-9D05-D945-B30C-35F62E78A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1844" y="4282936"/>
            <a:ext cx="7161212" cy="1746085"/>
          </a:xfrm>
        </p:spPr>
        <p:txBody>
          <a:bodyPr anchor="ctr"/>
          <a:lstStyle/>
          <a:p>
            <a:pPr lvl="0">
              <a:buClr>
                <a:srgbClr val="000000"/>
              </a:buClr>
            </a:pPr>
            <a:r>
              <a:rPr lang="en-GB" sz="2400" noProof="0" dirty="0">
                <a:solidFill>
                  <a:srgbClr val="FFFFFF"/>
                </a:solidFill>
              </a:rPr>
              <a:t>Alejandro Ordonez</a:t>
            </a:r>
          </a:p>
          <a:p>
            <a:pPr lvl="0">
              <a:buClr>
                <a:srgbClr val="000000"/>
              </a:buClr>
            </a:pPr>
            <a:r>
              <a:rPr lang="en-GB" sz="1600" noProof="0" dirty="0">
                <a:solidFill>
                  <a:srgbClr val="FFFFFF"/>
                </a:solidFill>
              </a:rPr>
              <a:t>Assistant Professor - Department of Biology </a:t>
            </a:r>
          </a:p>
          <a:p>
            <a:pPr lvl="0">
              <a:buClr>
                <a:srgbClr val="000000"/>
              </a:buClr>
            </a:pPr>
            <a:r>
              <a:rPr lang="en-GB" sz="1600" noProof="0" dirty="0">
                <a:solidFill>
                  <a:srgbClr val="FFFFFF"/>
                </a:solidFill>
              </a:rPr>
              <a:t>Section for Ecoinformatics &amp; Biodiversity</a:t>
            </a:r>
          </a:p>
          <a:p>
            <a:pPr lvl="0">
              <a:buClr>
                <a:srgbClr val="000000"/>
              </a:buClr>
            </a:pPr>
            <a:r>
              <a:rPr lang="en-GB" sz="1600" noProof="0" dirty="0" err="1">
                <a:solidFill>
                  <a:srgbClr val="FFFFFF"/>
                </a:solidFill>
              </a:rPr>
              <a:t>Center</a:t>
            </a:r>
            <a:r>
              <a:rPr lang="en-GB" sz="1600" noProof="0" dirty="0">
                <a:solidFill>
                  <a:srgbClr val="FFFFFF"/>
                </a:solidFill>
              </a:rPr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effectLst/>
              </a:rPr>
              <a:t>Modeling variances in R</a:t>
            </a:r>
            <a:br>
              <a:rPr lang="en-US" sz="4400" kern="1200" dirty="0"/>
            </a:br>
            <a:r>
              <a:rPr lang="en-US" sz="4400" b="0" kern="1200" dirty="0" err="1">
                <a:latin typeface="Courier" pitchFamily="2" charset="0"/>
              </a:rPr>
              <a:t>Gls</a:t>
            </a:r>
            <a:r>
              <a:rPr lang="en-US" sz="4400" b="0" kern="1200" dirty="0"/>
              <a:t> not </a:t>
            </a:r>
            <a:r>
              <a:rPr lang="en-US" sz="4400" b="0" kern="1200" dirty="0" err="1">
                <a:latin typeface="Courier" pitchFamily="2" charset="0"/>
              </a:rPr>
              <a:t>lm</a:t>
            </a:r>
            <a:r>
              <a:rPr lang="en-US" sz="4400" b="0" kern="1200" dirty="0"/>
              <a:t> models</a:t>
            </a:r>
            <a:endParaRPr lang="en-GB" b="0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777E-2331-73ED-5AD3-E1E2C041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878799"/>
            <a:ext cx="10220325" cy="39374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400" dirty="0"/>
              <a:t>Remember that in </a:t>
            </a:r>
            <a:r>
              <a:rPr lang="en-GB" sz="2400" b="1" dirty="0"/>
              <a:t>basic </a:t>
            </a:r>
            <a:r>
              <a:rPr lang="en-GB" sz="2400" dirty="0"/>
              <a:t>linear models parameters are estimated using </a:t>
            </a:r>
            <a:r>
              <a:rPr lang="en-GB" sz="2400" b="1" dirty="0"/>
              <a:t>Ordinary least squares</a:t>
            </a:r>
            <a:r>
              <a:rPr lang="en-GB" sz="2400" dirty="0"/>
              <a:t>.</a:t>
            </a:r>
          </a:p>
          <a:p>
            <a:pPr algn="ctr">
              <a:spcAft>
                <a:spcPts val="600"/>
              </a:spcAft>
            </a:pPr>
            <a:r>
              <a:rPr lang="en-GB" sz="2400" b="1" dirty="0"/>
              <a:t>But..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As we move to model the variance we a need a method of estimation that: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Model the fixed effects of the predictors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Accounts for structure in the error term </a:t>
            </a:r>
            <a:r>
              <a:rPr lang="en-GB" sz="2400" dirty="0">
                <a:sym typeface="Wingdings" pitchFamily="2" charset="2"/>
              </a:rPr>
              <a:t> how the variance changes!</a:t>
            </a:r>
          </a:p>
          <a:p>
            <a:pPr lvl="1">
              <a:spcAft>
                <a:spcPts val="600"/>
              </a:spcAft>
            </a:pPr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0A763E-F08A-1597-CCBA-B329825A4110}"/>
              </a:ext>
            </a:extLst>
          </p:cNvPr>
          <p:cNvSpPr/>
          <p:nvPr/>
        </p:nvSpPr>
        <p:spPr bwMode="auto">
          <a:xfrm>
            <a:off x="985838" y="5011544"/>
            <a:ext cx="10220325" cy="1087817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Generalised Least Squares (GLS) is a method of estimation that allows accounting for structure in the error term </a:t>
            </a:r>
          </a:p>
        </p:txBody>
      </p:sp>
    </p:spTree>
    <p:extLst>
      <p:ext uri="{BB962C8B-B14F-4D97-AF65-F5344CB8AC3E}">
        <p14:creationId xmlns:p14="http://schemas.microsoft.com/office/powerpoint/2010/main" val="138417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effectLst/>
              </a:rPr>
              <a:t>Modeling variances in R with GLS</a:t>
            </a:r>
            <a:endParaRPr lang="en-GB" b="1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901461" y="1474898"/>
          <a:ext cx="5304702" cy="403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6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91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Name of the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function in 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What does it do?</a:t>
                      </a:r>
                    </a:p>
                    <a:p>
                      <a:endParaRPr lang="en-GB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VarIdent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Different variances per stratum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VarFixed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Fixed variance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VarPower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Power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VarExp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Exponential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VarConstPower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Constant plus power of the variance</a:t>
                      </a:r>
                      <a:r>
                        <a:rPr lang="en-US" sz="1800" kern="1200" baseline="0" dirty="0">
                          <a:effectLst/>
                        </a:rPr>
                        <a:t> </a:t>
                      </a:r>
                      <a:r>
                        <a:rPr lang="en-US" sz="1800" kern="1200" dirty="0">
                          <a:effectLst/>
                        </a:rPr>
                        <a:t>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VarComb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 combination of variance functions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3AEEE41-1D06-A8AE-4682-61443BBBF03C}"/>
              </a:ext>
            </a:extLst>
          </p:cNvPr>
          <p:cNvSpPr/>
          <p:nvPr/>
        </p:nvSpPr>
        <p:spPr bwMode="auto">
          <a:xfrm>
            <a:off x="458108" y="1734207"/>
            <a:ext cx="4031911" cy="964774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GB" sz="1800" dirty="0" err="1">
                <a:solidFill>
                  <a:schemeClr val="bg1"/>
                </a:solidFill>
                <a:latin typeface="Courier" pitchFamily="2" charset="0"/>
              </a:rPr>
              <a:t>gls</a:t>
            </a: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 (y ~ x ,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     weights = 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VAR.Fn</a:t>
            </a:r>
            <a:endParaRPr lang="en-GB" sz="1800" dirty="0">
              <a:solidFill>
                <a:srgbClr val="FF0000"/>
              </a:solidFill>
              <a:latin typeface="Courier" pitchFamily="2" charset="0"/>
            </a:endParaRP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	method = “ML/REML”)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706331-EAC4-DF92-B1DB-30CE1E350A0A}"/>
              </a:ext>
            </a:extLst>
          </p:cNvPr>
          <p:cNvSpPr/>
          <p:nvPr/>
        </p:nvSpPr>
        <p:spPr bwMode="auto">
          <a:xfrm>
            <a:off x="561288" y="4231465"/>
            <a:ext cx="4754844" cy="157655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The syntax is almost the same as an </a:t>
            </a:r>
            <a:r>
              <a:rPr lang="en-GB" sz="2000" dirty="0" err="1">
                <a:latin typeface="Courier" pitchFamily="2" charset="0"/>
              </a:rPr>
              <a:t>lm</a:t>
            </a:r>
            <a:r>
              <a:rPr lang="en-GB" sz="2000" dirty="0">
                <a:latin typeface="+mn-lt"/>
              </a:rPr>
              <a:t> but You can specify a description of the within-group heteroscedasticity structure as </a:t>
            </a:r>
            <a:r>
              <a:rPr lang="en-GB" sz="2000" b="1" dirty="0">
                <a:solidFill>
                  <a:srgbClr val="FF0000"/>
                </a:solidFill>
                <a:latin typeface="+mn-lt"/>
              </a:rPr>
              <a:t>weights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D0A02E-191A-97EB-F50F-381A60D16A45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3680677" y="1797269"/>
            <a:ext cx="2185313" cy="402036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671E29-9CFD-3711-66A1-957FA9006077}"/>
              </a:ext>
            </a:extLst>
          </p:cNvPr>
          <p:cNvSpPr/>
          <p:nvPr/>
        </p:nvSpPr>
        <p:spPr bwMode="auto">
          <a:xfrm>
            <a:off x="2532039" y="2037270"/>
            <a:ext cx="1148638" cy="324070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2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effectLst/>
              </a:rPr>
              <a:t>Modeling variances in R with GLS</a:t>
            </a:r>
            <a:endParaRPr lang="en-GB" b="1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F77EDD-2574-6B6E-85BA-0A626AFBD6D9}"/>
              </a:ext>
            </a:extLst>
          </p:cNvPr>
          <p:cNvGrpSpPr/>
          <p:nvPr/>
        </p:nvGrpSpPr>
        <p:grpSpPr>
          <a:xfrm>
            <a:off x="872330" y="1692692"/>
            <a:ext cx="4788236" cy="1343804"/>
            <a:chOff x="985838" y="1692692"/>
            <a:chExt cx="4788236" cy="13438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AEEE41-1D06-A8AE-4682-61443BBBF03C}"/>
                </a:ext>
              </a:extLst>
            </p:cNvPr>
            <p:cNvSpPr/>
            <p:nvPr/>
          </p:nvSpPr>
          <p:spPr bwMode="auto">
            <a:xfrm>
              <a:off x="985838" y="1692692"/>
              <a:ext cx="4788236" cy="1343804"/>
            </a:xfrm>
            <a:prstGeom prst="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 err="1">
                  <a:solidFill>
                    <a:schemeClr val="bg1"/>
                  </a:solidFill>
                  <a:latin typeface="Courier" pitchFamily="2" charset="0"/>
                </a:rPr>
                <a:t>gls</a:t>
              </a:r>
              <a:r>
                <a:rPr lang="en-GB" sz="2400" dirty="0">
                  <a:solidFill>
                    <a:schemeClr val="bg1"/>
                  </a:solidFill>
                  <a:latin typeface="Courier" pitchFamily="2" charset="0"/>
                </a:rPr>
                <a:t> (y ~ x ,</a:t>
              </a:r>
            </a:p>
            <a:p>
              <a:pPr>
                <a:lnSpc>
                  <a:spcPct val="95000"/>
                </a:lnSpc>
              </a:pPr>
              <a:r>
                <a:rPr lang="en-GB" sz="2400" dirty="0">
                  <a:solidFill>
                    <a:srgbClr val="FF0000"/>
                  </a:solidFill>
                  <a:latin typeface="Courier" pitchFamily="2" charset="0"/>
                </a:rPr>
                <a:t>     weights = </a:t>
              </a:r>
              <a:r>
                <a:rPr lang="en-GB" sz="2400" dirty="0" err="1">
                  <a:solidFill>
                    <a:srgbClr val="FF0000"/>
                  </a:solidFill>
                  <a:latin typeface="Courier" pitchFamily="2" charset="0"/>
                </a:rPr>
                <a:t>VAR.Fn</a:t>
              </a:r>
              <a:endParaRPr lang="en-GB" sz="2400" dirty="0">
                <a:solidFill>
                  <a:srgbClr val="FF0000"/>
                </a:solidFill>
                <a:latin typeface="Courier" pitchFamily="2" charset="0"/>
              </a:endParaRPr>
            </a:p>
            <a:p>
              <a:pPr>
                <a:lnSpc>
                  <a:spcPct val="95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Courier" pitchFamily="2" charset="0"/>
                </a:rPr>
                <a:t>	method = “ML/REML”)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8671E29-9CFD-3711-66A1-957FA9006077}"/>
                </a:ext>
              </a:extLst>
            </p:cNvPr>
            <p:cNvSpPr/>
            <p:nvPr/>
          </p:nvSpPr>
          <p:spPr bwMode="auto">
            <a:xfrm>
              <a:off x="3662798" y="2121344"/>
              <a:ext cx="1364105" cy="451387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ADE12-EDCC-D9D1-5E20-21588A6B3E1B}"/>
              </a:ext>
            </a:extLst>
          </p:cNvPr>
          <p:cNvGrpSpPr/>
          <p:nvPr/>
        </p:nvGrpSpPr>
        <p:grpSpPr>
          <a:xfrm>
            <a:off x="872330" y="3953305"/>
            <a:ext cx="4788236" cy="1437650"/>
            <a:chOff x="985838" y="3953305"/>
            <a:chExt cx="4788236" cy="14376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7DE118-CE6A-76D6-EE09-B294EAF2C329}"/>
                </a:ext>
              </a:extLst>
            </p:cNvPr>
            <p:cNvSpPr/>
            <p:nvPr/>
          </p:nvSpPr>
          <p:spPr bwMode="auto">
            <a:xfrm>
              <a:off x="985838" y="3953305"/>
              <a:ext cx="4788236" cy="1437650"/>
            </a:xfrm>
            <a:prstGeom prst="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Courier" pitchFamily="2" charset="0"/>
                </a:rPr>
                <a:t>MASS::</a:t>
              </a:r>
              <a:r>
                <a:rPr lang="en-GB" sz="2400" dirty="0" err="1">
                  <a:solidFill>
                    <a:schemeClr val="bg1"/>
                  </a:solidFill>
                  <a:latin typeface="Courier" pitchFamily="2" charset="0"/>
                </a:rPr>
                <a:t>glmPQL</a:t>
              </a:r>
              <a:r>
                <a:rPr lang="en-GB" sz="2400" dirty="0">
                  <a:solidFill>
                    <a:schemeClr val="bg1"/>
                  </a:solidFill>
                  <a:latin typeface="Courier" pitchFamily="2" charset="0"/>
                </a:rPr>
                <a:t> (y ~ x ,</a:t>
              </a:r>
            </a:p>
            <a:p>
              <a:pPr>
                <a:lnSpc>
                  <a:spcPct val="95000"/>
                </a:lnSpc>
              </a:pPr>
              <a:r>
                <a:rPr lang="en-GB" sz="2400" dirty="0">
                  <a:solidFill>
                    <a:srgbClr val="FF0000"/>
                  </a:solidFill>
                  <a:latin typeface="Courier" pitchFamily="2" charset="0"/>
                </a:rPr>
                <a:t>     weights = </a:t>
              </a:r>
              <a:r>
                <a:rPr lang="en-GB" sz="2400" dirty="0" err="1">
                  <a:solidFill>
                    <a:srgbClr val="FF0000"/>
                  </a:solidFill>
                  <a:latin typeface="Courier" pitchFamily="2" charset="0"/>
                </a:rPr>
                <a:t>VAR.Fn</a:t>
              </a:r>
              <a:endParaRPr lang="en-GB" sz="2400" dirty="0">
                <a:solidFill>
                  <a:srgbClr val="FF0000"/>
                </a:solidFill>
                <a:latin typeface="Courier" pitchFamily="2" charset="0"/>
              </a:endParaRPr>
            </a:p>
            <a:p>
              <a:pPr>
                <a:lnSpc>
                  <a:spcPct val="95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Courier" pitchFamily="2" charset="0"/>
                </a:rPr>
                <a:t>	family = “</a:t>
              </a:r>
              <a:r>
                <a:rPr lang="en-GB" sz="2400" dirty="0" err="1">
                  <a:solidFill>
                    <a:schemeClr val="bg1"/>
                  </a:solidFill>
                  <a:latin typeface="Courier" pitchFamily="2" charset="0"/>
                </a:rPr>
                <a:t>poisson</a:t>
              </a:r>
              <a:r>
                <a:rPr lang="en-GB" sz="2400" dirty="0">
                  <a:solidFill>
                    <a:schemeClr val="bg1"/>
                  </a:solidFill>
                  <a:latin typeface="Courier" pitchFamily="2" charset="0"/>
                </a:rPr>
                <a:t>”)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9BE4A7F-C5B8-4EAC-AD88-2435EB558BE1}"/>
                </a:ext>
              </a:extLst>
            </p:cNvPr>
            <p:cNvSpPr/>
            <p:nvPr/>
          </p:nvSpPr>
          <p:spPr bwMode="auto">
            <a:xfrm>
              <a:off x="3638189" y="4443120"/>
              <a:ext cx="1364105" cy="451387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86729B-8933-BE0B-CFCF-FB04D81DC932}"/>
              </a:ext>
            </a:extLst>
          </p:cNvPr>
          <p:cNvSpPr txBox="1"/>
          <p:nvPr/>
        </p:nvSpPr>
        <p:spPr>
          <a:xfrm>
            <a:off x="6923087" y="1955251"/>
            <a:ext cx="4805417" cy="8186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200" dirty="0">
                <a:latin typeface="+mn-lt"/>
              </a:rPr>
              <a:t>The general approach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Gaussian errors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584D2-50C8-7305-4180-BC8AA0EB94DE}"/>
              </a:ext>
            </a:extLst>
          </p:cNvPr>
          <p:cNvSpPr txBox="1"/>
          <p:nvPr/>
        </p:nvSpPr>
        <p:spPr>
          <a:xfrm>
            <a:off x="6923088" y="4259470"/>
            <a:ext cx="4805418" cy="8186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200" dirty="0">
                <a:latin typeface="+mn-lt"/>
              </a:rPr>
              <a:t>The generalised approach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Gaussian/binomial/Poisson errors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D3CC401-803D-04AC-A9CF-0D5B655517DB}"/>
              </a:ext>
            </a:extLst>
          </p:cNvPr>
          <p:cNvSpPr/>
          <p:nvPr/>
        </p:nvSpPr>
        <p:spPr bwMode="auto">
          <a:xfrm>
            <a:off x="5787893" y="2039824"/>
            <a:ext cx="1020478" cy="649540"/>
          </a:xfrm>
          <a:prstGeom prst="lef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D1B7ACEC-5645-B70B-0790-9B04EF3398E4}"/>
              </a:ext>
            </a:extLst>
          </p:cNvPr>
          <p:cNvSpPr/>
          <p:nvPr/>
        </p:nvSpPr>
        <p:spPr bwMode="auto">
          <a:xfrm>
            <a:off x="5787893" y="4344043"/>
            <a:ext cx="1020478" cy="649540"/>
          </a:xfrm>
          <a:prstGeom prst="lef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5632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90141E5-4293-44DD-01F7-583E41B06D9C}"/>
              </a:ext>
            </a:extLst>
          </p:cNvPr>
          <p:cNvSpPr/>
          <p:nvPr/>
        </p:nvSpPr>
        <p:spPr bwMode="auto">
          <a:xfrm>
            <a:off x="4061959" y="1522468"/>
            <a:ext cx="650235" cy="12091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deal with unequal variances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8C080-5BAC-658F-741E-5049947D7B18}"/>
              </a:ext>
            </a:extLst>
          </p:cNvPr>
          <p:cNvGrpSpPr/>
          <p:nvPr/>
        </p:nvGrpSpPr>
        <p:grpSpPr>
          <a:xfrm>
            <a:off x="943782" y="3365337"/>
            <a:ext cx="5064207" cy="2277767"/>
            <a:chOff x="4151930" y="3573470"/>
            <a:chExt cx="5065526" cy="2278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297164-C0DA-4F8E-6BAB-0FDB52E7C595}"/>
                </a:ext>
              </a:extLst>
            </p:cNvPr>
            <p:cNvSpPr/>
            <p:nvPr/>
          </p:nvSpPr>
          <p:spPr bwMode="auto">
            <a:xfrm>
              <a:off x="4234123" y="3573470"/>
              <a:ext cx="4826750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629D538-3F10-8406-FD26-315B22A9F3D2}"/>
                    </a:ext>
                  </a:extLst>
                </p:cNvPr>
                <p:cNvSpPr/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6A7905-3AE2-DA80-67B6-20DD043619A3}"/>
                </a:ext>
              </a:extLst>
            </p:cNvPr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59C2C84-9772-4225-E3FD-FBFE9C92168F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rot="5400000">
            <a:off x="3596047" y="2574306"/>
            <a:ext cx="633685" cy="94837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02637E-9E7C-57A5-EF6B-FBAF870586BB}"/>
                  </a:ext>
                </a:extLst>
              </p:cNvPr>
              <p:cNvSpPr txBox="1"/>
              <p:nvPr/>
            </p:nvSpPr>
            <p:spPr>
              <a:xfrm>
                <a:off x="943782" y="1662080"/>
                <a:ext cx="3734099" cy="90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000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02637E-9E7C-57A5-EF6B-FBAF87058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2" y="1662080"/>
                <a:ext cx="3734099" cy="900696"/>
              </a:xfrm>
              <a:prstGeom prst="rect">
                <a:avLst/>
              </a:prstGeom>
              <a:blipFill>
                <a:blip r:embed="rId4"/>
                <a:stretch>
                  <a:fillRect t="-4225" b="-112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5F808E5-CB0D-82EB-CBCF-9CF2F11F685B}"/>
              </a:ext>
            </a:extLst>
          </p:cNvPr>
          <p:cNvSpPr/>
          <p:nvPr/>
        </p:nvSpPr>
        <p:spPr bwMode="auto">
          <a:xfrm>
            <a:off x="6645667" y="1401697"/>
            <a:ext cx="4445363" cy="1658868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Build a model to describe how the variability changes as a function of the data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9432187-5E2D-A11A-409C-BAFC8121A9DF}"/>
              </a:ext>
            </a:extLst>
          </p:cNvPr>
          <p:cNvSpPr/>
          <p:nvPr/>
        </p:nvSpPr>
        <p:spPr bwMode="auto">
          <a:xfrm>
            <a:off x="6989592" y="4094934"/>
            <a:ext cx="3757511" cy="1304422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effectLst/>
                <a:latin typeface="Courier" pitchFamily="2" charset="0"/>
              </a:rPr>
              <a:t>R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does this by adding a weights to the variance of each observation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4B19A-A7BF-7F00-FB10-252501B7AD3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 bwMode="auto">
          <a:xfrm flipH="1">
            <a:off x="8868348" y="3060565"/>
            <a:ext cx="1" cy="1034369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2156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90141E5-4293-44DD-01F7-583E41B06D9C}"/>
              </a:ext>
            </a:extLst>
          </p:cNvPr>
          <p:cNvSpPr/>
          <p:nvPr/>
        </p:nvSpPr>
        <p:spPr bwMode="auto">
          <a:xfrm>
            <a:off x="4061959" y="1507836"/>
            <a:ext cx="650235" cy="12091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000" b="1" dirty="0">
              <a:latin typeface="AU Passata" panose="020B0503030502030804" pitchFamily="34" charset="77"/>
              <a:ea typeface="Helvetica" charset="0"/>
              <a:cs typeface="Helvetica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U Passata" panose="020B0503030502030804" pitchFamily="34" charset="77"/>
              </a:rPr>
              <a:t>How to deal with unequal variances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>
                <a:latin typeface="AU Passata" panose="020B0503030502030804" pitchFamily="34" charset="77"/>
              </a:rPr>
              <a:t>26/09/2022</a:t>
            </a:fld>
            <a:r>
              <a:rPr lang="en-GB">
                <a:latin typeface="AU Passata" panose="020B0503030502030804" pitchFamily="34" charset="77"/>
              </a:rPr>
              <a:t>20/11/2018</a:t>
            </a:r>
            <a:endParaRPr lang="en-GB" dirty="0">
              <a:latin typeface="AU Passata" panose="020B0503030502030804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8C080-5BAC-658F-741E-5049947D7B18}"/>
              </a:ext>
            </a:extLst>
          </p:cNvPr>
          <p:cNvGrpSpPr/>
          <p:nvPr/>
        </p:nvGrpSpPr>
        <p:grpSpPr>
          <a:xfrm>
            <a:off x="766899" y="3348502"/>
            <a:ext cx="5064207" cy="2277767"/>
            <a:chOff x="4151930" y="3573470"/>
            <a:chExt cx="5065526" cy="2278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297164-C0DA-4F8E-6BAB-0FDB52E7C595}"/>
                </a:ext>
              </a:extLst>
            </p:cNvPr>
            <p:cNvSpPr/>
            <p:nvPr/>
          </p:nvSpPr>
          <p:spPr bwMode="auto">
            <a:xfrm>
              <a:off x="4234123" y="3573470"/>
              <a:ext cx="4826750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629D538-3F10-8406-FD26-315B22A9F3D2}"/>
                    </a:ext>
                  </a:extLst>
                </p:cNvPr>
                <p:cNvSpPr/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629D538-3F10-8406-FD26-315B22A9F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6A7905-3AE2-DA80-67B6-20DD043619A3}"/>
                </a:ext>
              </a:extLst>
            </p:cNvPr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59C2C84-9772-4225-E3FD-FBFE9C92168F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rot="5400000">
            <a:off x="3508707" y="2470132"/>
            <a:ext cx="631482" cy="1125259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02637E-9E7C-57A5-EF6B-FBAF870586BB}"/>
                  </a:ext>
                </a:extLst>
              </p:cNvPr>
              <p:cNvSpPr txBox="1"/>
              <p:nvPr/>
            </p:nvSpPr>
            <p:spPr>
              <a:xfrm>
                <a:off x="943782" y="1662080"/>
                <a:ext cx="3734099" cy="90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000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>
                  <a:latin typeface="AU Passata" panose="020B0503030502030804" pitchFamily="34" charset="7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02637E-9E7C-57A5-EF6B-FBAF87058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2" y="1662080"/>
                <a:ext cx="3734099" cy="900696"/>
              </a:xfrm>
              <a:prstGeom prst="rect">
                <a:avLst/>
              </a:prstGeom>
              <a:blipFill>
                <a:blip r:embed="rId3"/>
                <a:stretch>
                  <a:fillRect t="-4225" b="-112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5F808E5-CB0D-82EB-CBCF-9CF2F11F685B}"/>
              </a:ext>
            </a:extLst>
          </p:cNvPr>
          <p:cNvSpPr/>
          <p:nvPr/>
        </p:nvSpPr>
        <p:spPr bwMode="auto">
          <a:xfrm>
            <a:off x="5285209" y="1456784"/>
            <a:ext cx="6271089" cy="1424146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anose="020B0503030502030804" pitchFamily="34" charset="77"/>
              </a:rPr>
              <a:t>Weights are included by defining a function to describe the change in variance between observations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7CE65-B9B0-CD8B-8F43-7E4FDB070DDE}"/>
              </a:ext>
            </a:extLst>
          </p:cNvPr>
          <p:cNvGrpSpPr/>
          <p:nvPr/>
        </p:nvGrpSpPr>
        <p:grpSpPr>
          <a:xfrm>
            <a:off x="6786784" y="4006313"/>
            <a:ext cx="4550470" cy="914400"/>
            <a:chOff x="6786784" y="4006313"/>
            <a:chExt cx="4550470" cy="914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47F837-1F3C-C56F-28B5-AFCC30FB2039}"/>
                    </a:ext>
                  </a:extLst>
                </p:cNvPr>
                <p:cNvSpPr txBox="1"/>
                <p:nvPr/>
              </p:nvSpPr>
              <p:spPr>
                <a:xfrm>
                  <a:off x="6786784" y="4018263"/>
                  <a:ext cx="1397819" cy="8905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GB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 </m:t>
                        </m:r>
                        <m:f>
                          <m:f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2800" dirty="0">
                    <a:latin typeface="AU Passata" panose="020B0503030502030804" pitchFamily="34" charset="77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47F837-1F3C-C56F-28B5-AFCC30FB2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784" y="4018263"/>
                  <a:ext cx="1397819" cy="890500"/>
                </a:xfrm>
                <a:prstGeom prst="rect">
                  <a:avLst/>
                </a:prstGeom>
                <a:blipFill>
                  <a:blip r:embed="rId4"/>
                  <a:stretch>
                    <a:fillRect l="-5405" t="-1408" b="-126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603E93-4369-1CDC-FBBE-0F030187BC46}"/>
                </a:ext>
              </a:extLst>
            </p:cNvPr>
            <p:cNvSpPr/>
            <p:nvPr/>
          </p:nvSpPr>
          <p:spPr bwMode="auto">
            <a:xfrm>
              <a:off x="8909644" y="4006313"/>
              <a:ext cx="2427610" cy="914400"/>
            </a:xfrm>
            <a:prstGeom prst="roundRect">
              <a:avLst/>
            </a:prstGeom>
            <a:solidFill>
              <a:schemeClr val="accent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2000" b="0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Variance </a:t>
              </a:r>
              <a:r>
                <a:rPr kumimoji="0" lang="en-GB" sz="2000" b="1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proportional</a:t>
              </a:r>
              <a:r>
                <a:rPr kumimoji="0" lang="en-GB" sz="2000" b="0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 to a variance covariate 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24F9941-8EE8-D4FD-2926-FB2200F11904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 bwMode="auto">
            <a:xfrm>
              <a:off x="8184603" y="4463513"/>
              <a:ext cx="725041" cy="0"/>
            </a:xfrm>
            <a:prstGeom prst="straightConnector1">
              <a:avLst/>
            </a:prstGeom>
            <a:solidFill>
              <a:schemeClr val="accent2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A3E9FD-E90E-13B4-4504-51382F5E5491}"/>
              </a:ext>
            </a:extLst>
          </p:cNvPr>
          <p:cNvGrpSpPr/>
          <p:nvPr/>
        </p:nvGrpSpPr>
        <p:grpSpPr>
          <a:xfrm>
            <a:off x="6286360" y="3026914"/>
            <a:ext cx="5050894" cy="914400"/>
            <a:chOff x="6286360" y="3026914"/>
            <a:chExt cx="5050894" cy="914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A831C6-38F5-BF41-C6D7-E4769730C585}"/>
                    </a:ext>
                  </a:extLst>
                </p:cNvPr>
                <p:cNvSpPr txBox="1"/>
                <p:nvPr/>
              </p:nvSpPr>
              <p:spPr>
                <a:xfrm>
                  <a:off x="6286360" y="3234526"/>
                  <a:ext cx="2004972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GB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𝑐𝑙𝑎𝑠𝑠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r>
                              <a:rPr lang="en-GB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800" i="1" dirty="0">
                    <a:latin typeface="AU Passata" panose="020B0503030502030804" pitchFamily="34" charset="77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A831C6-38F5-BF41-C6D7-E4769730C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360" y="3234526"/>
                  <a:ext cx="2004972" cy="499176"/>
                </a:xfrm>
                <a:prstGeom prst="rect">
                  <a:avLst/>
                </a:prstGeom>
                <a:blipFill>
                  <a:blip r:embed="rId5"/>
                  <a:stretch>
                    <a:fillRect l="-3774" t="-2500"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9432187-5E2D-A11A-409C-BAFC8121A9DF}"/>
                </a:ext>
              </a:extLst>
            </p:cNvPr>
            <p:cNvSpPr/>
            <p:nvPr/>
          </p:nvSpPr>
          <p:spPr bwMode="auto">
            <a:xfrm>
              <a:off x="8909644" y="3026914"/>
              <a:ext cx="2427610" cy="914400"/>
            </a:xfrm>
            <a:prstGeom prst="roundRect">
              <a:avLst/>
            </a:prstGeom>
            <a:solidFill>
              <a:schemeClr val="accent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2000" b="0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Variance depend on a category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38585E3-B66C-904D-4314-87DE3A818C10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 bwMode="auto">
            <a:xfrm>
              <a:off x="8291332" y="3484114"/>
              <a:ext cx="618312" cy="0"/>
            </a:xfrm>
            <a:prstGeom prst="straightConnector1">
              <a:avLst/>
            </a:prstGeom>
            <a:solidFill>
              <a:schemeClr val="accent2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35F11A-5B92-DBCE-ED42-CF50739840EC}"/>
              </a:ext>
            </a:extLst>
          </p:cNvPr>
          <p:cNvGrpSpPr/>
          <p:nvPr/>
        </p:nvGrpSpPr>
        <p:grpSpPr>
          <a:xfrm>
            <a:off x="6469902" y="4983163"/>
            <a:ext cx="4869852" cy="914400"/>
            <a:chOff x="6469902" y="4983163"/>
            <a:chExt cx="4869852" cy="914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B4ED7D-64DF-FEE9-D4F4-2729CC8F0119}"/>
                    </a:ext>
                  </a:extLst>
                </p:cNvPr>
                <p:cNvSpPr txBox="1"/>
                <p:nvPr/>
              </p:nvSpPr>
              <p:spPr>
                <a:xfrm>
                  <a:off x="6469902" y="5193147"/>
                  <a:ext cx="2036584" cy="4944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sz="2800" dirty="0">
                      <a:latin typeface="AU Passata" panose="020B0503030502030804" pitchFamily="34" charset="7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a14:m>
                  <a:endParaRPr lang="en-GB" sz="2800" dirty="0">
                    <a:latin typeface="AU Passata" panose="020B0503030502030804" pitchFamily="34" charset="77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B4ED7D-64DF-FEE9-D4F4-2729CC8F0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902" y="5193147"/>
                  <a:ext cx="2036584" cy="494431"/>
                </a:xfrm>
                <a:prstGeom prst="rect">
                  <a:avLst/>
                </a:prstGeom>
                <a:blipFill>
                  <a:blip r:embed="rId6"/>
                  <a:stretch>
                    <a:fillRect l="-3727" t="-2500" b="-2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7769C1-47DE-D641-2BD5-4A2EBF626CD3}"/>
                </a:ext>
              </a:extLst>
            </p:cNvPr>
            <p:cNvSpPr/>
            <p:nvPr/>
          </p:nvSpPr>
          <p:spPr bwMode="auto">
            <a:xfrm>
              <a:off x="8912144" y="4983163"/>
              <a:ext cx="2427610" cy="914400"/>
            </a:xfrm>
            <a:prstGeom prst="roundRect">
              <a:avLst/>
            </a:prstGeom>
            <a:solidFill>
              <a:schemeClr val="accent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2000" b="0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Variance as a </a:t>
              </a:r>
              <a:r>
                <a:rPr kumimoji="0" lang="en-GB" sz="2000" b="1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function</a:t>
              </a:r>
              <a:r>
                <a:rPr kumimoji="0" lang="en-GB" sz="2000" b="0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 of a variance covariate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C0F0A99-01DB-D94F-4819-A677C48DB0C1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 bwMode="auto">
            <a:xfrm>
              <a:off x="8506486" y="5440363"/>
              <a:ext cx="405658" cy="0"/>
            </a:xfrm>
            <a:prstGeom prst="straightConnector1">
              <a:avLst/>
            </a:prstGeom>
            <a:solidFill>
              <a:schemeClr val="accent2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865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effectLst/>
                <a:latin typeface="AU Passata" panose="020B0503030502030804" pitchFamily="34" charset="77"/>
              </a:rPr>
              <a:t>Different variances per stratum</a:t>
            </a:r>
            <a:endParaRPr lang="en-GB" dirty="0">
              <a:latin typeface="AU Passata" panose="020B0503030502030804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>
                <a:latin typeface="AU Passata" panose="020B0503030502030804" pitchFamily="34" charset="77"/>
              </a:rPr>
              <a:t>26/09/2022</a:t>
            </a:fld>
            <a:r>
              <a:rPr lang="en-GB">
                <a:latin typeface="AU Passata" panose="020B0503030502030804" pitchFamily="34" charset="77"/>
              </a:rPr>
              <a:t>20/11/2018</a:t>
            </a:r>
            <a:endParaRPr lang="en-GB" dirty="0">
              <a:latin typeface="AU Passata" panose="020B0503030502030804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C6AB68-3B87-FBE9-29BC-6D05F785017A}"/>
              </a:ext>
            </a:extLst>
          </p:cNvPr>
          <p:cNvGrpSpPr/>
          <p:nvPr/>
        </p:nvGrpSpPr>
        <p:grpSpPr>
          <a:xfrm>
            <a:off x="5439052" y="1315193"/>
            <a:ext cx="5050893" cy="914400"/>
            <a:chOff x="6619957" y="3556407"/>
            <a:chExt cx="5050893" cy="914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A831C6-38F5-BF41-C6D7-E4769730C585}"/>
                    </a:ext>
                  </a:extLst>
                </p:cNvPr>
                <p:cNvSpPr txBox="1"/>
                <p:nvPr/>
              </p:nvSpPr>
              <p:spPr>
                <a:xfrm>
                  <a:off x="6619957" y="3764018"/>
                  <a:ext cx="2004971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GB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𝑐𝑙𝑎𝑠𝑠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r>
                              <a:rPr lang="en-GB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800" i="1" dirty="0">
                    <a:latin typeface="AU Passata" panose="020B0503030502030804" pitchFamily="34" charset="77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A831C6-38F5-BF41-C6D7-E4769730C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957" y="3764018"/>
                  <a:ext cx="2004971" cy="499176"/>
                </a:xfrm>
                <a:prstGeom prst="rect">
                  <a:avLst/>
                </a:prstGeom>
                <a:blipFill>
                  <a:blip r:embed="rId2"/>
                  <a:stretch>
                    <a:fillRect l="-4403" t="-5000"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9432187-5E2D-A11A-409C-BAFC8121A9DF}"/>
                </a:ext>
              </a:extLst>
            </p:cNvPr>
            <p:cNvSpPr/>
            <p:nvPr/>
          </p:nvSpPr>
          <p:spPr bwMode="auto">
            <a:xfrm>
              <a:off x="9243240" y="3556407"/>
              <a:ext cx="2427610" cy="914400"/>
            </a:xfrm>
            <a:prstGeom prst="roundRect">
              <a:avLst/>
            </a:prstGeom>
            <a:solidFill>
              <a:schemeClr val="accent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2000" b="0" i="0" u="none" strike="noStrike" cap="none" normalizeH="0" baseline="0" dirty="0">
                  <a:ln>
                    <a:noFill/>
                  </a:ln>
                  <a:effectLst/>
                  <a:latin typeface="AU Passata" panose="020B0503030502030804" pitchFamily="34" charset="77"/>
                </a:rPr>
                <a:t>Variance depend on a category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8585E3-B66C-904D-4314-87DE3A818C1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 bwMode="auto">
          <a:xfrm>
            <a:off x="7444023" y="1772392"/>
            <a:ext cx="618312" cy="1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3B625F-5EF1-37D6-D29C-D1948C98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6" y="2589734"/>
            <a:ext cx="5097086" cy="343548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72E090-5A15-9531-63AA-8BEBF9FCF4CA}"/>
              </a:ext>
            </a:extLst>
          </p:cNvPr>
          <p:cNvSpPr/>
          <p:nvPr/>
        </p:nvSpPr>
        <p:spPr bwMode="auto">
          <a:xfrm>
            <a:off x="7393689" y="2511381"/>
            <a:ext cx="3662091" cy="752101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anose="020B0503030502030804" pitchFamily="34" charset="77"/>
              </a:rPr>
              <a:t>Here each month was its own 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3356BB-A395-644D-F0F4-696F5DC8C928}"/>
              </a:ext>
            </a:extLst>
          </p:cNvPr>
          <p:cNvGrpSpPr/>
          <p:nvPr/>
        </p:nvGrpSpPr>
        <p:grpSpPr>
          <a:xfrm>
            <a:off x="928680" y="1772392"/>
            <a:ext cx="3795840" cy="3177503"/>
            <a:chOff x="499684" y="2361870"/>
            <a:chExt cx="3795840" cy="31775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C08720-16B9-CE3A-0162-5B9CEFAF5142}"/>
                </a:ext>
              </a:extLst>
            </p:cNvPr>
            <p:cNvSpPr/>
            <p:nvPr/>
          </p:nvSpPr>
          <p:spPr bwMode="auto">
            <a:xfrm>
              <a:off x="3645289" y="2361870"/>
              <a:ext cx="650235" cy="105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99E142-17F6-0E04-30CA-06F270064BF7}"/>
                </a:ext>
              </a:extLst>
            </p:cNvPr>
            <p:cNvGrpSpPr/>
            <p:nvPr/>
          </p:nvGrpSpPr>
          <p:grpSpPr>
            <a:xfrm>
              <a:off x="642571" y="4017632"/>
              <a:ext cx="2938301" cy="1521741"/>
              <a:chOff x="4151929" y="3861244"/>
              <a:chExt cx="2939065" cy="152213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F4746F4-6A96-635E-7A71-6142F1AAEEC3}"/>
                  </a:ext>
                </a:extLst>
              </p:cNvPr>
              <p:cNvSpPr/>
              <p:nvPr/>
            </p:nvSpPr>
            <p:spPr bwMode="auto">
              <a:xfrm>
                <a:off x="4151929" y="3886210"/>
                <a:ext cx="2939065" cy="1497170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latin typeface="AU Passata" panose="020B0503030502030804" pitchFamily="34" charset="77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027341-B537-DFD2-29D2-D9A58B633818}"/>
                      </a:ext>
                    </a:extLst>
                  </p:cNvPr>
                  <p:cNvSpPr/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1" smtClean="0">
                              <a:latin typeface="Cambria Math" charset="0"/>
                            </a:rPr>
                            <m:t>𝐕</m:t>
                          </m:r>
                          <m:r>
                            <a:rPr lang="en-GB" sz="2000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2000" dirty="0">
                      <a:latin typeface="AU Passata" panose="020B05030305020308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027341-B537-DFD2-29D2-D9A58B633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3F1BC2-7809-4F2F-1057-77C83C0F53A2}"/>
                  </a:ext>
                </a:extLst>
              </p:cNvPr>
              <p:cNvSpPr txBox="1"/>
              <p:nvPr/>
            </p:nvSpPr>
            <p:spPr>
              <a:xfrm>
                <a:off x="4652237" y="3861244"/>
                <a:ext cx="2366057" cy="307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400" b="1" dirty="0">
                    <a:latin typeface="AU Passata" panose="020B0503030502030804" pitchFamily="34" charset="77"/>
                    <a:ea typeface="Helvetica" charset="0"/>
                    <a:cs typeface="Helvetica" charset="0"/>
                  </a:rPr>
                  <a:t>Variance heterogeneity</a:t>
                </a: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04D5809-C5F0-0D43-4E53-0F20ECFBF9BD}"/>
                </a:ext>
              </a:extLst>
            </p:cNvPr>
            <p:cNvCxnSpPr>
              <a:cxnSpLocks/>
              <a:stCxn id="25" idx="2"/>
              <a:endCxn id="36" idx="0"/>
            </p:cNvCxnSpPr>
            <p:nvPr/>
          </p:nvCxnSpPr>
          <p:spPr>
            <a:xfrm rot="5400000">
              <a:off x="2729482" y="2801666"/>
              <a:ext cx="623167" cy="18586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BB582B-7433-8834-8C6D-B90CE2288955}"/>
                    </a:ext>
                  </a:extLst>
                </p:cNvPr>
                <p:cNvSpPr txBox="1"/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0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BB582B-7433-8834-8C6D-B90CE2288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blipFill>
                  <a:blip r:embed="rId5"/>
                  <a:stretch>
                    <a:fillRect t="-2740" b="-109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311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effectLst/>
              </a:rPr>
              <a:t>Weighted variances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8AECC1-4426-E40A-4569-2C0FD2BF8B68}"/>
                  </a:ext>
                </a:extLst>
              </p:cNvPr>
              <p:cNvSpPr txBox="1"/>
              <p:nvPr/>
            </p:nvSpPr>
            <p:spPr>
              <a:xfrm>
                <a:off x="5580272" y="1331598"/>
                <a:ext cx="1397819" cy="8905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~ 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8AECC1-4426-E40A-4569-2C0FD2BF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272" y="1331598"/>
                <a:ext cx="1397819" cy="890500"/>
              </a:xfrm>
              <a:prstGeom prst="rect">
                <a:avLst/>
              </a:prstGeom>
              <a:blipFill>
                <a:blip r:embed="rId4"/>
                <a:stretch>
                  <a:fillRect l="-630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8FE70-7148-3B21-A4E5-F281F5E4AF24}"/>
              </a:ext>
            </a:extLst>
          </p:cNvPr>
          <p:cNvSpPr/>
          <p:nvPr/>
        </p:nvSpPr>
        <p:spPr bwMode="auto">
          <a:xfrm>
            <a:off x="7703131" y="1319648"/>
            <a:ext cx="2508193" cy="91440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Variance as a function of a predictor(s)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68C5A2-9AD9-0B5C-8A3C-259F565DCB8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 bwMode="auto">
          <a:xfrm>
            <a:off x="6978091" y="1776848"/>
            <a:ext cx="725040" cy="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5DB52-A57B-87BA-5752-DDBF4EFE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53" y="2640640"/>
            <a:ext cx="5144286" cy="3479959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1F242C-1DC2-12E0-6E33-43D3B49ABB76}"/>
              </a:ext>
            </a:extLst>
          </p:cNvPr>
          <p:cNvSpPr/>
          <p:nvPr/>
        </p:nvSpPr>
        <p:spPr bwMode="auto">
          <a:xfrm>
            <a:off x="7123866" y="2515836"/>
            <a:ext cx="3662091" cy="752101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Changes in variance are proportional to a predictor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39ED2A-831C-5E22-9D1F-4EB21CAF3197}"/>
              </a:ext>
            </a:extLst>
          </p:cNvPr>
          <p:cNvGrpSpPr/>
          <p:nvPr/>
        </p:nvGrpSpPr>
        <p:grpSpPr>
          <a:xfrm>
            <a:off x="928680" y="1772392"/>
            <a:ext cx="3795840" cy="3177503"/>
            <a:chOff x="499684" y="2361870"/>
            <a:chExt cx="3795840" cy="317750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0016FC-962C-C3DA-EDEC-386AB5468FFA}"/>
                </a:ext>
              </a:extLst>
            </p:cNvPr>
            <p:cNvSpPr/>
            <p:nvPr/>
          </p:nvSpPr>
          <p:spPr bwMode="auto">
            <a:xfrm>
              <a:off x="3645289" y="2361870"/>
              <a:ext cx="650235" cy="105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CE0E27-BE25-1C00-4949-3143E3455358}"/>
                </a:ext>
              </a:extLst>
            </p:cNvPr>
            <p:cNvGrpSpPr/>
            <p:nvPr/>
          </p:nvGrpSpPr>
          <p:grpSpPr>
            <a:xfrm>
              <a:off x="642571" y="4017632"/>
              <a:ext cx="2938301" cy="1521741"/>
              <a:chOff x="4151929" y="3861244"/>
              <a:chExt cx="2939065" cy="15221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6898BDB-2F36-F49B-ED82-877448954E09}"/>
                  </a:ext>
                </a:extLst>
              </p:cNvPr>
              <p:cNvSpPr/>
              <p:nvPr/>
            </p:nvSpPr>
            <p:spPr bwMode="auto">
              <a:xfrm>
                <a:off x="4151929" y="3886210"/>
                <a:ext cx="2939065" cy="1497170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latin typeface="AU Passata" panose="020B0503030502030804" pitchFamily="34" charset="77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7C49781-1DB1-F242-958B-146B72B5B742}"/>
                      </a:ext>
                    </a:extLst>
                  </p:cNvPr>
                  <p:cNvSpPr/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1" smtClean="0">
                              <a:latin typeface="Cambria Math" charset="0"/>
                            </a:rPr>
                            <m:t>𝐕</m:t>
                          </m:r>
                          <m:r>
                            <a:rPr lang="en-GB" sz="2000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2000" dirty="0">
                      <a:latin typeface="AU Passata" panose="020B05030305020308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027341-B537-DFD2-29D2-D9A58B633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F04A29-AEC1-EDA2-7E81-BE3A1454AEB2}"/>
                  </a:ext>
                </a:extLst>
              </p:cNvPr>
              <p:cNvSpPr txBox="1"/>
              <p:nvPr/>
            </p:nvSpPr>
            <p:spPr>
              <a:xfrm>
                <a:off x="4652237" y="3861244"/>
                <a:ext cx="2366057" cy="307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400" b="1" dirty="0">
                    <a:latin typeface="AU Passata" panose="020B0503030502030804" pitchFamily="34" charset="77"/>
                    <a:ea typeface="Helvetica" charset="0"/>
                    <a:cs typeface="Helvetica" charset="0"/>
                  </a:rPr>
                  <a:t>Variance heterogeneity</a:t>
                </a:r>
              </a:p>
            </p:txBody>
          </p:sp>
        </p:grp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A8AE0B3-BCAD-D742-57DE-2615C6127E18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 rot="5400000">
              <a:off x="2729482" y="2801666"/>
              <a:ext cx="623167" cy="18586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CBC18E0-1D92-83D4-5933-02CBDE590AD1}"/>
                    </a:ext>
                  </a:extLst>
                </p:cNvPr>
                <p:cNvSpPr txBox="1"/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0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BB582B-7433-8834-8C6D-B90CE2288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blipFill>
                  <a:blip r:embed="rId7"/>
                  <a:stretch>
                    <a:fillRect t="-2740" b="-109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206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effectLst/>
              </a:rPr>
              <a:t>Different variances per stratum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8AECC1-4426-E40A-4569-2C0FD2BF8B68}"/>
                  </a:ext>
                </a:extLst>
              </p:cNvPr>
              <p:cNvSpPr txBox="1"/>
              <p:nvPr/>
            </p:nvSpPr>
            <p:spPr>
              <a:xfrm>
                <a:off x="5631752" y="1464544"/>
                <a:ext cx="2036583" cy="4944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8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8AECC1-4426-E40A-4569-2C0FD2BF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52" y="1464544"/>
                <a:ext cx="2036583" cy="494431"/>
              </a:xfrm>
              <a:prstGeom prst="rect">
                <a:avLst/>
              </a:prstGeom>
              <a:blipFill>
                <a:blip r:embed="rId3"/>
                <a:stretch>
                  <a:fillRect l="-3727" t="-5000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8FE70-7148-3B21-A4E5-F281F5E4AF24}"/>
              </a:ext>
            </a:extLst>
          </p:cNvPr>
          <p:cNvSpPr/>
          <p:nvPr/>
        </p:nvSpPr>
        <p:spPr bwMode="auto">
          <a:xfrm>
            <a:off x="8073993" y="1254560"/>
            <a:ext cx="2969865" cy="91440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Variance as a function of a variance covariate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68C5A2-9AD9-0B5C-8A3C-259F565DCB8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 bwMode="auto">
          <a:xfrm>
            <a:off x="7668335" y="1711760"/>
            <a:ext cx="405658" cy="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5DB52-A57B-87BA-5752-DDBF4EFE19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15" y="2575552"/>
            <a:ext cx="5144286" cy="3479959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1F242C-1DC2-12E0-6E33-43D3B49ABB76}"/>
              </a:ext>
            </a:extLst>
          </p:cNvPr>
          <p:cNvSpPr/>
          <p:nvPr/>
        </p:nvSpPr>
        <p:spPr bwMode="auto">
          <a:xfrm>
            <a:off x="7494728" y="2450748"/>
            <a:ext cx="4261141" cy="752101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Changes in variance are a function of a variance covariate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921490-EE20-197B-23A6-05FBD1483945}"/>
              </a:ext>
            </a:extLst>
          </p:cNvPr>
          <p:cNvGrpSpPr/>
          <p:nvPr/>
        </p:nvGrpSpPr>
        <p:grpSpPr>
          <a:xfrm>
            <a:off x="928680" y="1772392"/>
            <a:ext cx="3795840" cy="3177503"/>
            <a:chOff x="499684" y="2361870"/>
            <a:chExt cx="3795840" cy="31775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33A22D-6EE4-C6A6-D051-F82E3B97E8EF}"/>
                </a:ext>
              </a:extLst>
            </p:cNvPr>
            <p:cNvSpPr/>
            <p:nvPr/>
          </p:nvSpPr>
          <p:spPr bwMode="auto">
            <a:xfrm>
              <a:off x="3645289" y="2361870"/>
              <a:ext cx="650235" cy="105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E2E67B1-83D7-62E2-0BC9-42B3A5ACF6DB}"/>
                </a:ext>
              </a:extLst>
            </p:cNvPr>
            <p:cNvGrpSpPr/>
            <p:nvPr/>
          </p:nvGrpSpPr>
          <p:grpSpPr>
            <a:xfrm>
              <a:off x="642571" y="4017632"/>
              <a:ext cx="2938301" cy="1521741"/>
              <a:chOff x="4151929" y="3861244"/>
              <a:chExt cx="2939065" cy="152213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B2FBDB-6A5E-17A4-B8D4-B4EC53044130}"/>
                  </a:ext>
                </a:extLst>
              </p:cNvPr>
              <p:cNvSpPr/>
              <p:nvPr/>
            </p:nvSpPr>
            <p:spPr bwMode="auto">
              <a:xfrm>
                <a:off x="4151929" y="3886210"/>
                <a:ext cx="2939065" cy="1497170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latin typeface="AU Passata" panose="020B0503030502030804" pitchFamily="34" charset="77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475A637D-DBDC-7CA3-D397-866A3E40EE68}"/>
                      </a:ext>
                    </a:extLst>
                  </p:cNvPr>
                  <p:cNvSpPr/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1" smtClean="0">
                              <a:latin typeface="Cambria Math" charset="0"/>
                            </a:rPr>
                            <m:t>𝐕</m:t>
                          </m:r>
                          <m:r>
                            <a:rPr lang="en-GB" sz="2000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2000" dirty="0">
                      <a:latin typeface="AU Passata" panose="020B05030305020308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027341-B537-DFD2-29D2-D9A58B633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1DEC17-7FD9-4859-B814-F5A378C624CA}"/>
                  </a:ext>
                </a:extLst>
              </p:cNvPr>
              <p:cNvSpPr txBox="1"/>
              <p:nvPr/>
            </p:nvSpPr>
            <p:spPr>
              <a:xfrm>
                <a:off x="4652237" y="3861244"/>
                <a:ext cx="2366057" cy="307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400" b="1" dirty="0">
                    <a:latin typeface="AU Passata" panose="020B0503030502030804" pitchFamily="34" charset="77"/>
                    <a:ea typeface="Helvetica" charset="0"/>
                    <a:cs typeface="Helvetica" charset="0"/>
                  </a:rPr>
                  <a:t>Variance heterogeneity</a:t>
                </a:r>
              </a:p>
            </p:txBody>
          </p:sp>
        </p:grp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5D7DB152-EA5D-07D9-58F2-FD55FA683E4B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rot="5400000">
              <a:off x="2729482" y="2801666"/>
              <a:ext cx="623167" cy="18586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5C45DF-72E6-E57E-2964-3ABE4B7C668A}"/>
                    </a:ext>
                  </a:extLst>
                </p:cNvPr>
                <p:cNvSpPr txBox="1"/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0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BB582B-7433-8834-8C6D-B90CE2288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blipFill>
                  <a:blip r:embed="rId6"/>
                  <a:stretch>
                    <a:fillRect t="-2740" b="-109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196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effectLst/>
              </a:rPr>
              <a:t>variances As a function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8AECC1-4426-E40A-4569-2C0FD2BF8B68}"/>
                  </a:ext>
                </a:extLst>
              </p:cNvPr>
              <p:cNvSpPr txBox="1"/>
              <p:nvPr/>
            </p:nvSpPr>
            <p:spPr>
              <a:xfrm>
                <a:off x="5631752" y="1467750"/>
                <a:ext cx="2036583" cy="48801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8AECC1-4426-E40A-4569-2C0FD2BF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52" y="1467750"/>
                <a:ext cx="2036583" cy="488019"/>
              </a:xfrm>
              <a:prstGeom prst="rect">
                <a:avLst/>
              </a:prstGeom>
              <a:blipFill>
                <a:blip r:embed="rId3"/>
                <a:stretch>
                  <a:fillRect l="-3727" t="-5000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8FE70-7148-3B21-A4E5-F281F5E4AF24}"/>
              </a:ext>
            </a:extLst>
          </p:cNvPr>
          <p:cNvSpPr/>
          <p:nvPr/>
        </p:nvSpPr>
        <p:spPr bwMode="auto">
          <a:xfrm>
            <a:off x="8073993" y="1254560"/>
            <a:ext cx="2969865" cy="91440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Variance as a function of a variance covariate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68C5A2-9AD9-0B5C-8A3C-259F565DCB8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 bwMode="auto">
          <a:xfrm>
            <a:off x="7668335" y="1711760"/>
            <a:ext cx="405658" cy="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6A00D3-29C3-05AC-EA32-253EF8C40171}"/>
              </a:ext>
            </a:extLst>
          </p:cNvPr>
          <p:cNvSpPr/>
          <p:nvPr/>
        </p:nvSpPr>
        <p:spPr bwMode="auto">
          <a:xfrm>
            <a:off x="5066675" y="3536960"/>
            <a:ext cx="6734165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Power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A445C2-8B7A-70DB-DBE1-5908AA79523A}"/>
                  </a:ext>
                </a:extLst>
              </p:cNvPr>
              <p:cNvSpPr txBox="1"/>
              <p:nvPr/>
            </p:nvSpPr>
            <p:spPr>
              <a:xfrm>
                <a:off x="5267053" y="3564914"/>
                <a:ext cx="2938301" cy="66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~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l-GR" sz="2400" dirty="0">
                  <a:solidFill>
                    <a:schemeClr val="bg1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A445C2-8B7A-70DB-DBE1-5908AA795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3" y="3564914"/>
                <a:ext cx="2938301" cy="664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FB4B8B-1283-39D4-1376-D1671B48A4AB}"/>
              </a:ext>
            </a:extLst>
          </p:cNvPr>
          <p:cNvSpPr/>
          <p:nvPr/>
        </p:nvSpPr>
        <p:spPr bwMode="auto">
          <a:xfrm>
            <a:off x="5066675" y="4338221"/>
            <a:ext cx="6734165" cy="720000"/>
          </a:xfrm>
          <a:prstGeom prst="roundRect">
            <a:avLst/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Exponential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43A7F-A523-9308-6275-FDE47AB46BBC}"/>
                  </a:ext>
                </a:extLst>
              </p:cNvPr>
              <p:cNvSpPr txBox="1"/>
              <p:nvPr/>
            </p:nvSpPr>
            <p:spPr>
              <a:xfrm>
                <a:off x="5267053" y="4366175"/>
                <a:ext cx="3086234" cy="664093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~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l-GR" sz="2400" dirty="0">
                  <a:solidFill>
                    <a:schemeClr val="bg1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43A7F-A523-9308-6275-FDE47AB4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3" y="4366175"/>
                <a:ext cx="3086234" cy="6640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6ECF1BE-3DC4-6FEF-D5C3-7A48FFDBA4E2}"/>
              </a:ext>
            </a:extLst>
          </p:cNvPr>
          <p:cNvSpPr/>
          <p:nvPr/>
        </p:nvSpPr>
        <p:spPr bwMode="auto">
          <a:xfrm>
            <a:off x="5066675" y="5139482"/>
            <a:ext cx="6734165" cy="720000"/>
          </a:xfrm>
          <a:prstGeom prst="roundRect">
            <a:avLst/>
          </a:prstGeom>
          <a:solidFill>
            <a:schemeClr val="accent4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Constant + Power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5DD9BD-EECA-6428-946C-78A901569148}"/>
                  </a:ext>
                </a:extLst>
              </p:cNvPr>
              <p:cNvSpPr txBox="1"/>
              <p:nvPr/>
            </p:nvSpPr>
            <p:spPr>
              <a:xfrm>
                <a:off x="5267053" y="5164455"/>
                <a:ext cx="4517795" cy="67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~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sz="2400" dirty="0">
                  <a:solidFill>
                    <a:schemeClr val="bg1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5DD9BD-EECA-6428-946C-78A90156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3" y="5164455"/>
                <a:ext cx="4517795" cy="670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FCA6E6-832D-D468-CA66-D6B580356357}"/>
              </a:ext>
            </a:extLst>
          </p:cNvPr>
          <p:cNvSpPr/>
          <p:nvPr/>
        </p:nvSpPr>
        <p:spPr bwMode="auto">
          <a:xfrm>
            <a:off x="5066674" y="2600004"/>
            <a:ext cx="6734165" cy="505912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Functions can be summarized as: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B74173-BA1B-90B4-23B6-5546FECE76A2}"/>
              </a:ext>
            </a:extLst>
          </p:cNvPr>
          <p:cNvSpPr/>
          <p:nvPr/>
        </p:nvSpPr>
        <p:spPr bwMode="auto">
          <a:xfrm>
            <a:off x="5066674" y="2600003"/>
            <a:ext cx="6734165" cy="618705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Functions can be of different types: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04BD20-FF7C-3AC7-173D-C4D37DAA0FFA}"/>
              </a:ext>
            </a:extLst>
          </p:cNvPr>
          <p:cNvGrpSpPr/>
          <p:nvPr/>
        </p:nvGrpSpPr>
        <p:grpSpPr>
          <a:xfrm>
            <a:off x="928680" y="1772392"/>
            <a:ext cx="3795840" cy="3177503"/>
            <a:chOff x="499684" y="2361870"/>
            <a:chExt cx="3795840" cy="31775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110204-710F-356F-00FA-F358CE4F4436}"/>
                </a:ext>
              </a:extLst>
            </p:cNvPr>
            <p:cNvSpPr/>
            <p:nvPr/>
          </p:nvSpPr>
          <p:spPr bwMode="auto">
            <a:xfrm>
              <a:off x="3645289" y="2361870"/>
              <a:ext cx="650235" cy="105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0E0A75-7429-60D1-00D3-974E88BA11E1}"/>
                </a:ext>
              </a:extLst>
            </p:cNvPr>
            <p:cNvGrpSpPr/>
            <p:nvPr/>
          </p:nvGrpSpPr>
          <p:grpSpPr>
            <a:xfrm>
              <a:off x="642571" y="4017632"/>
              <a:ext cx="2938301" cy="1521741"/>
              <a:chOff x="4151929" y="3861244"/>
              <a:chExt cx="2939065" cy="15221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31455A-2CFF-F47B-3E44-0004F2956328}"/>
                  </a:ext>
                </a:extLst>
              </p:cNvPr>
              <p:cNvSpPr/>
              <p:nvPr/>
            </p:nvSpPr>
            <p:spPr bwMode="auto">
              <a:xfrm>
                <a:off x="4151929" y="3886210"/>
                <a:ext cx="2939065" cy="1497170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latin typeface="AU Passata" panose="020B0503030502030804" pitchFamily="34" charset="77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0AA3387-9F72-89EA-975E-5CE25BD022A0}"/>
                      </a:ext>
                    </a:extLst>
                  </p:cNvPr>
                  <p:cNvSpPr/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1" smtClean="0">
                              <a:latin typeface="Cambria Math" charset="0"/>
                            </a:rPr>
                            <m:t>𝐕</m:t>
                          </m:r>
                          <m:r>
                            <a:rPr lang="en-GB" sz="2000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2000" dirty="0">
                      <a:latin typeface="AU Passata" panose="020B05030305020308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027341-B537-DFD2-29D2-D9A58B633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3E0E6B-341E-5E88-0A39-C1BE36FD722B}"/>
                  </a:ext>
                </a:extLst>
              </p:cNvPr>
              <p:cNvSpPr txBox="1"/>
              <p:nvPr/>
            </p:nvSpPr>
            <p:spPr>
              <a:xfrm>
                <a:off x="4652237" y="3861244"/>
                <a:ext cx="2366057" cy="307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400" b="1" dirty="0">
                    <a:latin typeface="AU Passata" panose="020B0503030502030804" pitchFamily="34" charset="77"/>
                    <a:ea typeface="Helvetica" charset="0"/>
                    <a:cs typeface="Helvetica" charset="0"/>
                  </a:rPr>
                  <a:t>Variance heterogeneity</a:t>
                </a:r>
              </a:p>
            </p:txBody>
          </p:sp>
        </p:grp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1A5FB54-B5B2-90B1-9119-8333FD1E7ABE}"/>
                </a:ext>
              </a:extLst>
            </p:cNvPr>
            <p:cNvCxnSpPr>
              <a:cxnSpLocks/>
              <a:stCxn id="6" idx="2"/>
              <a:endCxn id="28" idx="0"/>
            </p:cNvCxnSpPr>
            <p:nvPr/>
          </p:nvCxnSpPr>
          <p:spPr>
            <a:xfrm rot="5400000">
              <a:off x="2729482" y="2801666"/>
              <a:ext cx="623167" cy="18586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C3F8B6F-AF0B-FBA4-EB79-CE01DE56A4B7}"/>
                    </a:ext>
                  </a:extLst>
                </p:cNvPr>
                <p:cNvSpPr txBox="1"/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0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BB582B-7433-8834-8C6D-B90CE2288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blipFill>
                  <a:blip r:embed="rId5"/>
                  <a:stretch>
                    <a:fillRect t="-2740" b="-109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733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mixed effect models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400" b="0" noProof="0" dirty="0">
                <a:latin typeface="AU Passata" panose="020B0503030502030804" pitchFamily="34" charset="77"/>
              </a:rPr>
              <a:t>What we will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800" noProof="0" dirty="0"/>
              <a:t>The basics of generalises Least Squares – </a:t>
            </a:r>
            <a:r>
              <a:rPr lang="en-GB" sz="2800" noProof="0" dirty="0">
                <a:solidFill>
                  <a:schemeClr val="bg1">
                    <a:lumMod val="75000"/>
                  </a:schemeClr>
                </a:solidFill>
              </a:rPr>
              <a:t>the mathematical principle</a:t>
            </a:r>
          </a:p>
          <a:p>
            <a:pPr>
              <a:spcAft>
                <a:spcPts val="600"/>
              </a:spcAft>
            </a:pPr>
            <a:r>
              <a:rPr lang="en-GB" sz="2800" noProof="0" dirty="0"/>
              <a:t>Dealing with Heteroscedasticity – </a:t>
            </a:r>
            <a:r>
              <a:rPr lang="en-GB" sz="2800" noProof="0" dirty="0">
                <a:solidFill>
                  <a:schemeClr val="bg1">
                    <a:lumMod val="75000"/>
                  </a:schemeClr>
                </a:solidFill>
              </a:rPr>
              <a:t>Solving non equal variance</a:t>
            </a:r>
            <a:endParaRPr lang="en-GB" sz="2800" noProof="0" dirty="0"/>
          </a:p>
          <a:p>
            <a:pPr lvl="1">
              <a:spcAft>
                <a:spcPts val="600"/>
              </a:spcAft>
            </a:pPr>
            <a:r>
              <a:rPr lang="en-GB" sz="2800" noProof="0" dirty="0"/>
              <a:t> Modelling the model variance– </a:t>
            </a:r>
            <a:r>
              <a:rPr lang="en-GB" sz="2800" noProof="0" dirty="0">
                <a:solidFill>
                  <a:schemeClr val="bg1">
                    <a:lumMod val="75000"/>
                  </a:schemeClr>
                </a:solidFill>
              </a:rPr>
              <a:t>Solving non-equal variances</a:t>
            </a:r>
            <a:endParaRPr lang="en-GB" sz="2800" noProof="0" dirty="0"/>
          </a:p>
          <a:p>
            <a:pPr lvl="1">
              <a:spcAft>
                <a:spcPts val="600"/>
              </a:spcAft>
            </a:pPr>
            <a:r>
              <a:rPr lang="en-GB" sz="2800" noProof="0" dirty="0"/>
              <a:t>Autocorrelation– </a:t>
            </a:r>
            <a:r>
              <a:rPr lang="en-GB" sz="2800" noProof="0" dirty="0">
                <a:solidFill>
                  <a:schemeClr val="bg1">
                    <a:lumMod val="75000"/>
                  </a:schemeClr>
                </a:solidFill>
              </a:rPr>
              <a:t>Solving non-independence</a:t>
            </a:r>
          </a:p>
          <a:p>
            <a:pPr>
              <a:spcAft>
                <a:spcPts val="600"/>
              </a:spcAft>
            </a:pPr>
            <a:r>
              <a:rPr lang="en-GB" sz="2800" noProof="0" dirty="0"/>
              <a:t>Model selection – </a:t>
            </a:r>
            <a:r>
              <a:rPr lang="en-GB" sz="2800" noProof="0" dirty="0">
                <a:solidFill>
                  <a:schemeClr val="bg1">
                    <a:lumMod val="75000"/>
                  </a:schemeClr>
                </a:solidFill>
              </a:rPr>
              <a:t>Combing ML and RMEL</a:t>
            </a:r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26/09/2022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089072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effectLst/>
              </a:rPr>
              <a:t>variances As a function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6A00D3-29C3-05AC-EA32-253EF8C40171}"/>
              </a:ext>
            </a:extLst>
          </p:cNvPr>
          <p:cNvSpPr/>
          <p:nvPr/>
        </p:nvSpPr>
        <p:spPr bwMode="auto">
          <a:xfrm>
            <a:off x="4309673" y="3536960"/>
            <a:ext cx="7491168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Power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A445C2-8B7A-70DB-DBE1-5908AA79523A}"/>
                  </a:ext>
                </a:extLst>
              </p:cNvPr>
              <p:cNvSpPr txBox="1"/>
              <p:nvPr/>
            </p:nvSpPr>
            <p:spPr>
              <a:xfrm>
                <a:off x="5267053" y="3564914"/>
                <a:ext cx="3269845" cy="66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~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𝐶𝑙𝑎𝑠𝑠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l-GR" sz="2400" dirty="0">
                  <a:solidFill>
                    <a:schemeClr val="bg1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A445C2-8B7A-70DB-DBE1-5908AA795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3" y="3564914"/>
                <a:ext cx="3269845" cy="66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FB4B8B-1283-39D4-1376-D1671B48A4AB}"/>
              </a:ext>
            </a:extLst>
          </p:cNvPr>
          <p:cNvSpPr/>
          <p:nvPr/>
        </p:nvSpPr>
        <p:spPr bwMode="auto">
          <a:xfrm>
            <a:off x="4309673" y="4338221"/>
            <a:ext cx="7491168" cy="720000"/>
          </a:xfrm>
          <a:prstGeom prst="roundRect">
            <a:avLst/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Exponential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43A7F-A523-9308-6275-FDE47AB46BBC}"/>
                  </a:ext>
                </a:extLst>
              </p:cNvPr>
              <p:cNvSpPr txBox="1"/>
              <p:nvPr/>
            </p:nvSpPr>
            <p:spPr>
              <a:xfrm>
                <a:off x="5267052" y="4366175"/>
                <a:ext cx="3547163" cy="664093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~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l-GR" sz="2400" dirty="0">
                  <a:solidFill>
                    <a:schemeClr val="bg1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43A7F-A523-9308-6275-FDE47AB4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2" y="4366175"/>
                <a:ext cx="3547163" cy="664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6ECF1BE-3DC4-6FEF-D5C3-7A48FFDBA4E2}"/>
              </a:ext>
            </a:extLst>
          </p:cNvPr>
          <p:cNvSpPr/>
          <p:nvPr/>
        </p:nvSpPr>
        <p:spPr bwMode="auto">
          <a:xfrm>
            <a:off x="4309673" y="5139482"/>
            <a:ext cx="7491168" cy="720000"/>
          </a:xfrm>
          <a:prstGeom prst="roundRect">
            <a:avLst/>
          </a:prstGeom>
          <a:solidFill>
            <a:schemeClr val="accent4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Constant + Power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5DD9BD-EECA-6428-946C-78A901569148}"/>
                  </a:ext>
                </a:extLst>
              </p:cNvPr>
              <p:cNvSpPr txBox="1"/>
              <p:nvPr/>
            </p:nvSpPr>
            <p:spPr>
              <a:xfrm>
                <a:off x="4429593" y="5164455"/>
                <a:ext cx="5355255" cy="67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d>
                          <m:dPr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~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𝐶𝑙𝑎𝑠𝑠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sz="2400" dirty="0">
                  <a:solidFill>
                    <a:schemeClr val="bg1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5DD9BD-EECA-6428-946C-78A90156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593" y="5164455"/>
                <a:ext cx="5355255" cy="670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FCA6E6-832D-D468-CA66-D6B580356357}"/>
              </a:ext>
            </a:extLst>
          </p:cNvPr>
          <p:cNvSpPr/>
          <p:nvPr/>
        </p:nvSpPr>
        <p:spPr bwMode="auto">
          <a:xfrm>
            <a:off x="5066676" y="1763131"/>
            <a:ext cx="6734165" cy="1296973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Functions can combine categorical and continuous variance covariate(s)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B8B6A0-396F-C56C-C4F8-81848DCB59F0}"/>
              </a:ext>
            </a:extLst>
          </p:cNvPr>
          <p:cNvGrpSpPr/>
          <p:nvPr/>
        </p:nvGrpSpPr>
        <p:grpSpPr>
          <a:xfrm>
            <a:off x="928680" y="1772392"/>
            <a:ext cx="3795840" cy="3177503"/>
            <a:chOff x="499684" y="2361870"/>
            <a:chExt cx="3795840" cy="31775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F6F99B-BD2A-1631-E756-6CB7D0CD328A}"/>
                </a:ext>
              </a:extLst>
            </p:cNvPr>
            <p:cNvSpPr/>
            <p:nvPr/>
          </p:nvSpPr>
          <p:spPr bwMode="auto">
            <a:xfrm>
              <a:off x="3645289" y="2361870"/>
              <a:ext cx="650235" cy="105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1F16CBB-2782-F0E1-902C-FDACEFCAC3FC}"/>
                </a:ext>
              </a:extLst>
            </p:cNvPr>
            <p:cNvGrpSpPr/>
            <p:nvPr/>
          </p:nvGrpSpPr>
          <p:grpSpPr>
            <a:xfrm>
              <a:off x="642571" y="4017632"/>
              <a:ext cx="2938301" cy="1521741"/>
              <a:chOff x="4151929" y="3861244"/>
              <a:chExt cx="2939065" cy="152213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61B050-24E7-F031-4423-F794EAF8F815}"/>
                  </a:ext>
                </a:extLst>
              </p:cNvPr>
              <p:cNvSpPr/>
              <p:nvPr/>
            </p:nvSpPr>
            <p:spPr bwMode="auto">
              <a:xfrm>
                <a:off x="4151929" y="3886210"/>
                <a:ext cx="2939065" cy="1497170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latin typeface="AU Passata" panose="020B0503030502030804" pitchFamily="34" charset="77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8AEAB741-F71D-1539-FA6A-FE685E683877}"/>
                      </a:ext>
                    </a:extLst>
                  </p:cNvPr>
                  <p:cNvSpPr/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1" smtClean="0">
                              <a:latin typeface="Cambria Math" charset="0"/>
                            </a:rPr>
                            <m:t>𝐕</m:t>
                          </m:r>
                          <m:r>
                            <a:rPr lang="en-GB" sz="2000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mr-IN" sz="20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b>
                                      <m:sup>
                                        <m:r>
                                          <a:rPr lang="en-GB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2000" dirty="0">
                      <a:latin typeface="AU Passata" panose="020B05030305020308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027341-B537-DFD2-29D2-D9A58B633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930" y="4098744"/>
                    <a:ext cx="2849405" cy="11180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A40039-3F49-AB28-A96F-A16E8DDF9C70}"/>
                  </a:ext>
                </a:extLst>
              </p:cNvPr>
              <p:cNvSpPr txBox="1"/>
              <p:nvPr/>
            </p:nvSpPr>
            <p:spPr>
              <a:xfrm>
                <a:off x="4652237" y="3861244"/>
                <a:ext cx="2366057" cy="307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400" b="1" dirty="0">
                    <a:latin typeface="AU Passata" panose="020B0503030502030804" pitchFamily="34" charset="77"/>
                    <a:ea typeface="Helvetica" charset="0"/>
                    <a:cs typeface="Helvetica" charset="0"/>
                  </a:rPr>
                  <a:t>Variance heterogeneity</a:t>
                </a:r>
              </a:p>
            </p:txBody>
          </p:sp>
        </p:grp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D817C958-CAFD-414C-5001-BD53DC545A87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rot="5400000">
              <a:off x="2729482" y="2801666"/>
              <a:ext cx="623167" cy="18586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EEBE27-39F9-F676-CAC1-095B507DBC2F}"/>
                    </a:ext>
                  </a:extLst>
                </p:cNvPr>
                <p:cNvSpPr txBox="1"/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20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0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BB582B-7433-8834-8C6D-B90CE2288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4" y="2431558"/>
                  <a:ext cx="3734099" cy="900696"/>
                </a:xfrm>
                <a:prstGeom prst="rect">
                  <a:avLst/>
                </a:prstGeom>
                <a:blipFill>
                  <a:blip r:embed="rId5"/>
                  <a:stretch>
                    <a:fillRect t="-2740" b="-109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585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5453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Overview of All Variance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53305"/>
              </p:ext>
            </p:extLst>
          </p:nvPr>
        </p:nvGraphicFramePr>
        <p:xfrm>
          <a:off x="985838" y="2017240"/>
          <a:ext cx="6080125" cy="403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3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91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Name of the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function in 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What does it do?</a:t>
                      </a:r>
                    </a:p>
                    <a:p>
                      <a:endParaRPr lang="en-GB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effectLst/>
                          <a:latin typeface="Courier" pitchFamily="2" charset="0"/>
                        </a:rPr>
                        <a:t>VarIdent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Different variances per stratum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effectLst/>
                          <a:latin typeface="Courier" pitchFamily="2" charset="0"/>
                        </a:rPr>
                        <a:t>VarFixed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Fixed variance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effectLst/>
                          <a:latin typeface="Courier" pitchFamily="2" charset="0"/>
                        </a:rPr>
                        <a:t>VarPower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Power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effectLst/>
                          <a:latin typeface="Courier" pitchFamily="2" charset="0"/>
                        </a:rPr>
                        <a:t>VarExp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Exponential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effectLst/>
                          <a:latin typeface="Courier" pitchFamily="2" charset="0"/>
                        </a:rPr>
                        <a:t>VarConstPower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Constant plus power of the variance</a:t>
                      </a:r>
                      <a:r>
                        <a:rPr lang="en-US" sz="1800" kern="1200" baseline="0" dirty="0">
                          <a:effectLst/>
                        </a:rPr>
                        <a:t> </a:t>
                      </a:r>
                      <a:r>
                        <a:rPr lang="en-US" sz="1800" kern="1200" dirty="0">
                          <a:effectLst/>
                        </a:rPr>
                        <a:t>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effectLst/>
                          <a:latin typeface="Courier" pitchFamily="2" charset="0"/>
                        </a:rPr>
                        <a:t>VarComb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 combination of variance functions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Left Arrow 12"/>
          <p:cNvSpPr/>
          <p:nvPr/>
        </p:nvSpPr>
        <p:spPr>
          <a:xfrm>
            <a:off x="7481034" y="2178710"/>
            <a:ext cx="3622322" cy="2037050"/>
          </a:xfrm>
          <a:prstGeom prst="leftArrow">
            <a:avLst>
              <a:gd name="adj1" fmla="val 69726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Helvetica" charset="0"/>
                <a:cs typeface="Helvetica" charset="0"/>
              </a:rPr>
              <a:t>Rather limited – Problematic when Variance-</a:t>
            </a:r>
            <a:r>
              <a:rPr lang="en-US" sz="2000" dirty="0" err="1">
                <a:solidFill>
                  <a:schemeClr val="tx1"/>
                </a:solidFill>
                <a:ea typeface="Helvetica" charset="0"/>
                <a:cs typeface="Helvetica" charset="0"/>
              </a:rPr>
              <a:t>Convariance</a:t>
            </a:r>
            <a:r>
              <a:rPr lang="en-US" sz="2000" dirty="0">
                <a:solidFill>
                  <a:schemeClr val="tx1"/>
                </a:solidFill>
                <a:ea typeface="Helvetica" charset="0"/>
                <a:cs typeface="Helvetica" charset="0"/>
              </a:rPr>
              <a:t> takes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265419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Overview of All Variance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3208"/>
              </p:ext>
            </p:extLst>
          </p:nvPr>
        </p:nvGraphicFramePr>
        <p:xfrm>
          <a:off x="981075" y="2017240"/>
          <a:ext cx="6084888" cy="403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8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91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Name of the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function in 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What does it do?</a:t>
                      </a:r>
                    </a:p>
                    <a:p>
                      <a:endParaRPr lang="en-GB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VarIdent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Different variances per stratum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VarFixed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Fixed variance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VarPower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Power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VarExp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Exponential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VarConstPower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Constant plus power of the variance</a:t>
                      </a:r>
                      <a:r>
                        <a:rPr lang="en-US" sz="1800" kern="1200" baseline="0" dirty="0">
                          <a:effectLst/>
                        </a:rPr>
                        <a:t> </a:t>
                      </a:r>
                      <a:r>
                        <a:rPr lang="en-US" sz="1800" kern="1200" dirty="0">
                          <a:effectLst/>
                        </a:rPr>
                        <a:t>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VarComb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 combination of variance functions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Left Arrow 12"/>
          <p:cNvSpPr/>
          <p:nvPr/>
        </p:nvSpPr>
        <p:spPr>
          <a:xfrm>
            <a:off x="7482370" y="2703592"/>
            <a:ext cx="3622322" cy="2037050"/>
          </a:xfrm>
          <a:prstGeom prst="leftArrow">
            <a:avLst>
              <a:gd name="adj1" fmla="val 69726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Helvetica" charset="0"/>
                <a:cs typeface="Helvetica" charset="0"/>
              </a:rPr>
              <a:t>Flexible, but </a:t>
            </a:r>
            <a:r>
              <a:rPr lang="en-US" sz="20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do not </a:t>
            </a:r>
            <a:r>
              <a:rPr lang="en-US" sz="2000" dirty="0">
                <a:solidFill>
                  <a:schemeClr val="tx1"/>
                </a:solidFill>
                <a:ea typeface="Helvetica" charset="0"/>
                <a:cs typeface="Helvetica" charset="0"/>
              </a:rPr>
              <a:t>use if the variance covariate takes the value of zero</a:t>
            </a:r>
          </a:p>
        </p:txBody>
      </p:sp>
    </p:spTree>
    <p:extLst>
      <p:ext uri="{BB962C8B-B14F-4D97-AF65-F5344CB8AC3E}">
        <p14:creationId xmlns:p14="http://schemas.microsoft.com/office/powerpoint/2010/main" val="808051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b="1" noProof="0" dirty="0"/>
              <a:t>Overview of All Variance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38076"/>
              </p:ext>
            </p:extLst>
          </p:nvPr>
        </p:nvGraphicFramePr>
        <p:xfrm>
          <a:off x="981075" y="2024063"/>
          <a:ext cx="6049441" cy="403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99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Name of the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function in 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What does it do?</a:t>
                      </a:r>
                    </a:p>
                    <a:p>
                      <a:endParaRPr lang="en-GB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VarIdent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Different variances per stratum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VarFixed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Fixed variance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VarPower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Power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VarExp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Exponential of the variance 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VarConstPower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Constant plus power of the variance</a:t>
                      </a:r>
                      <a:r>
                        <a:rPr lang="en-US" sz="1800" kern="1200" baseline="0" dirty="0">
                          <a:effectLst/>
                        </a:rPr>
                        <a:t> </a:t>
                      </a:r>
                      <a:r>
                        <a:rPr lang="en-US" sz="1800" kern="1200" dirty="0">
                          <a:effectLst/>
                        </a:rPr>
                        <a:t>covariate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2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  <a:latin typeface="Courier" pitchFamily="2" charset="0"/>
                        </a:rPr>
                        <a:t>VarComb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 combination of variance functions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Left Arrow 12"/>
          <p:cNvSpPr/>
          <p:nvPr/>
        </p:nvSpPr>
        <p:spPr>
          <a:xfrm>
            <a:off x="7477557" y="3749325"/>
            <a:ext cx="3622322" cy="2037050"/>
          </a:xfrm>
          <a:prstGeom prst="leftArrow">
            <a:avLst>
              <a:gd name="adj1" fmla="val 69726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Helvetica" charset="0"/>
                <a:cs typeface="Helvetica" charset="0"/>
              </a:rPr>
              <a:t>Flexible, </a:t>
            </a:r>
            <a:r>
              <a:rPr lang="en-US" sz="20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can use</a:t>
            </a:r>
            <a:r>
              <a:rPr lang="en-US" sz="2000" dirty="0">
                <a:solidFill>
                  <a:schemeClr val="tx1"/>
                </a:solidFill>
                <a:ea typeface="Helvetica" charset="0"/>
                <a:cs typeface="Helvetica" charset="0"/>
              </a:rPr>
              <a:t> if the variance covariate takes the value of zero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EAAA93E-A8F1-864D-A403-09756743F42D}"/>
              </a:ext>
            </a:extLst>
          </p:cNvPr>
          <p:cNvSpPr/>
          <p:nvPr/>
        </p:nvSpPr>
        <p:spPr>
          <a:xfrm>
            <a:off x="7158512" y="4114044"/>
            <a:ext cx="226783" cy="1307612"/>
          </a:xfrm>
          <a:prstGeom prst="rightBrace">
            <a:avLst>
              <a:gd name="adj1" fmla="val 14414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4798"/>
          </a:p>
        </p:txBody>
      </p:sp>
    </p:spTree>
    <p:extLst>
      <p:ext uri="{BB962C8B-B14F-4D97-AF65-F5344CB8AC3E}">
        <p14:creationId xmlns:p14="http://schemas.microsoft.com/office/powerpoint/2010/main" val="4007295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1720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 </a:t>
            </a:r>
            <a:br>
              <a:rPr lang="en-GB" sz="4800" b="1" noProof="0" dirty="0"/>
            </a:br>
            <a:r>
              <a:rPr lang="en-GB" sz="4400" b="0" noProof="0" dirty="0"/>
              <a:t>the problem of independence</a:t>
            </a:r>
            <a:endParaRPr lang="en-GB" sz="4800" b="0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8737E-AE72-C54D-A67A-8DBB0D8A5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noProof="0" dirty="0"/>
              <a:t>Observational/experiments can have:</a:t>
            </a:r>
            <a:endParaRPr lang="en-GB" sz="2800" noProof="0" dirty="0">
              <a:sym typeface="Wingdings" pitchFamily="2" charset="2"/>
            </a:endParaRPr>
          </a:p>
          <a:p>
            <a:pPr lvl="1"/>
            <a:r>
              <a:rPr lang="en-GB" sz="2800" noProof="0" dirty="0"/>
              <a:t>Spatial-Temporal-Evolutionary</a:t>
            </a:r>
            <a:r>
              <a:rPr lang="en-GB" sz="2800" noProof="0" dirty="0">
                <a:sym typeface="Wingdings" pitchFamily="2" charset="2"/>
              </a:rPr>
              <a:t> proximity</a:t>
            </a:r>
          </a:p>
          <a:p>
            <a:pPr lvl="2"/>
            <a:r>
              <a:rPr lang="en-GB" sz="2400" dirty="0">
                <a:sym typeface="Wingdings" pitchFamily="2" charset="2"/>
              </a:rPr>
              <a:t>Autocorrelation  removes independence between samples</a:t>
            </a:r>
          </a:p>
          <a:p>
            <a:pPr lvl="1"/>
            <a:r>
              <a:rPr lang="en-GB" sz="2800" noProof="0" dirty="0">
                <a:sym typeface="Wingdings" pitchFamily="2" charset="2"/>
              </a:rPr>
              <a:t>A nested observational/experimental design </a:t>
            </a:r>
          </a:p>
          <a:p>
            <a:pPr lvl="2"/>
            <a:r>
              <a:rPr lang="en-GB" sz="2400" noProof="0" dirty="0"/>
              <a:t>samples taken across different spatial-temporal-taxonomic scales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88DE32-AD33-6B4E-949E-5107C9F0A933}"/>
              </a:ext>
            </a:extLst>
          </p:cNvPr>
          <p:cNvSpPr/>
          <p:nvPr/>
        </p:nvSpPr>
        <p:spPr>
          <a:xfrm>
            <a:off x="2277988" y="4722053"/>
            <a:ext cx="7633252" cy="137124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4000" b="1" dirty="0">
                <a:solidFill>
                  <a:schemeClr val="tx1"/>
                </a:solidFill>
              </a:rPr>
              <a:t>What does this mean?</a:t>
            </a:r>
          </a:p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tx1"/>
                </a:solidFill>
              </a:rPr>
              <a:t>Samples have “</a:t>
            </a:r>
            <a:r>
              <a:rPr lang="en-GB" sz="2800" dirty="0" err="1">
                <a:solidFill>
                  <a:schemeClr val="tx1"/>
                </a:solidFill>
              </a:rPr>
              <a:t>Pseudoreplication</a:t>
            </a:r>
            <a:r>
              <a:rPr lang="en-GB" sz="2800" dirty="0">
                <a:solidFill>
                  <a:schemeClr val="tx1"/>
                </a:solidFill>
              </a:rPr>
              <a:t>”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5F7E03-2A3A-12EB-55B9-89C7A1492F27}"/>
              </a:ext>
            </a:extLst>
          </p:cNvPr>
          <p:cNvSpPr/>
          <p:nvPr/>
        </p:nvSpPr>
        <p:spPr bwMode="auto">
          <a:xfrm>
            <a:off x="981075" y="2427890"/>
            <a:ext cx="9663802" cy="9948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(Pseudo)replication</a:t>
            </a:r>
            <a:endParaRPr lang="en-GB" sz="4800" b="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E15CD-C328-1E49-B566-FEEFCAB5F5A8}"/>
              </a:ext>
            </a:extLst>
          </p:cNvPr>
          <p:cNvGrpSpPr/>
          <p:nvPr/>
        </p:nvGrpSpPr>
        <p:grpSpPr>
          <a:xfrm>
            <a:off x="637056" y="2046136"/>
            <a:ext cx="10854345" cy="730464"/>
            <a:chOff x="637056" y="1795143"/>
            <a:chExt cx="10854345" cy="730464"/>
          </a:xfrm>
        </p:grpSpPr>
        <p:sp>
          <p:nvSpPr>
            <p:cNvPr id="6" name="TextBox 5"/>
            <p:cNvSpPr txBox="1"/>
            <p:nvPr/>
          </p:nvSpPr>
          <p:spPr>
            <a:xfrm>
              <a:off x="637056" y="1934707"/>
              <a:ext cx="3873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dirty="0">
                  <a:latin typeface="+mn-lt"/>
                  <a:ea typeface="Helvetica" charset="0"/>
                  <a:cs typeface="Helvetica" charset="0"/>
                </a:rPr>
                <a:t>What is replication?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16341" y="1795143"/>
              <a:ext cx="6875060" cy="730464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Independent</a:t>
              </a:r>
              <a:r>
                <a:rPr lang="en-GB" sz="2199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observations of same measurement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081206-EFD1-D349-B1F3-A9A141BF5480}"/>
              </a:ext>
            </a:extLst>
          </p:cNvPr>
          <p:cNvGrpSpPr/>
          <p:nvPr/>
        </p:nvGrpSpPr>
        <p:grpSpPr>
          <a:xfrm>
            <a:off x="600502" y="3344782"/>
            <a:ext cx="10895828" cy="954107"/>
            <a:chOff x="600502" y="3166882"/>
            <a:chExt cx="10895828" cy="954107"/>
          </a:xfrm>
        </p:grpSpPr>
        <p:sp>
          <p:nvSpPr>
            <p:cNvPr id="4" name="TextBox 3"/>
            <p:cNvSpPr txBox="1"/>
            <p:nvPr/>
          </p:nvSpPr>
          <p:spPr>
            <a:xfrm>
              <a:off x="600502" y="3166882"/>
              <a:ext cx="3910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dirty="0">
                  <a:latin typeface="+mn-lt"/>
                  <a:ea typeface="Helvetica" charset="0"/>
                  <a:cs typeface="Helvetica" charset="0"/>
                </a:rPr>
                <a:t>What is (Pseudo)replication?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621269" y="3217053"/>
              <a:ext cx="6875061" cy="85376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Replicates are </a:t>
              </a: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not independent</a:t>
              </a:r>
              <a:r>
                <a:rPr lang="en-GB" sz="2199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(spatial-temporal), or “treatments are truly </a:t>
              </a: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not replicated</a:t>
              </a: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81B8A7-C154-3442-9A47-24A513274523}"/>
              </a:ext>
            </a:extLst>
          </p:cNvPr>
          <p:cNvGrpSpPr/>
          <p:nvPr/>
        </p:nvGrpSpPr>
        <p:grpSpPr>
          <a:xfrm>
            <a:off x="665434" y="4811896"/>
            <a:ext cx="10857955" cy="765757"/>
            <a:chOff x="637057" y="5099928"/>
            <a:chExt cx="10857955" cy="765757"/>
          </a:xfrm>
        </p:grpSpPr>
        <p:sp>
          <p:nvSpPr>
            <p:cNvPr id="13" name="TextBox 12"/>
            <p:cNvSpPr txBox="1"/>
            <p:nvPr/>
          </p:nvSpPr>
          <p:spPr>
            <a:xfrm>
              <a:off x="637057" y="5229200"/>
              <a:ext cx="3873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dirty="0">
                  <a:latin typeface="+mn-lt"/>
                  <a:ea typeface="Helvetica" charset="0"/>
                  <a:cs typeface="Helvetica" charset="0"/>
                </a:rPr>
                <a:t>What is independent?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9952" y="5099928"/>
              <a:ext cx="6875060" cy="765757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Independent</a:t>
              </a:r>
              <a:r>
                <a:rPr lang="en-GB" sz="2199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is when the value of one observation does not affect the value of other observations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27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Independence of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dirty="0"/>
              <a:t>What does it mean?</a:t>
            </a:r>
          </a:p>
          <a:p>
            <a:pPr lvl="1"/>
            <a:r>
              <a:rPr lang="en-US" sz="2800" dirty="0"/>
              <a:t>Objects are sampled only once.</a:t>
            </a:r>
          </a:p>
          <a:p>
            <a:pPr lvl="1"/>
            <a:r>
              <a:rPr lang="en-US" sz="2800" dirty="0"/>
              <a:t>The occurrence of one event doesn't change the probability for another.</a:t>
            </a:r>
          </a:p>
          <a:p>
            <a:pPr lvl="1"/>
            <a:r>
              <a:rPr lang="en-US" sz="2800" dirty="0"/>
              <a:t>Sampling of one observation does not affect the choice of the second observation.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How can we ensure independence of observations?</a:t>
            </a:r>
          </a:p>
          <a:p>
            <a:pPr lvl="1"/>
            <a:r>
              <a:rPr lang="en-US" sz="2800" dirty="0"/>
              <a:t>Sample each object only once.</a:t>
            </a:r>
          </a:p>
          <a:p>
            <a:pPr lvl="1"/>
            <a:r>
              <a:rPr lang="en-US" sz="2800" dirty="0"/>
              <a:t>Make sure that replicates have no relation </a:t>
            </a:r>
            <a:r>
              <a:rPr lang="en-US" sz="2800" dirty="0">
                <a:sym typeface="Wingdings" pitchFamily="2" charset="2"/>
              </a:rPr>
              <a:t> if they do, they are repetitions.</a:t>
            </a:r>
            <a:endParaRPr lang="en-US" sz="2800" dirty="0"/>
          </a:p>
          <a:p>
            <a:pPr lvl="1"/>
            <a:r>
              <a:rPr lang="en-US" sz="2800" dirty="0"/>
              <a:t>Use a fully randomized design!!!</a:t>
            </a:r>
          </a:p>
        </p:txBody>
      </p:sp>
    </p:spTree>
    <p:extLst>
      <p:ext uri="{BB962C8B-B14F-4D97-AF65-F5344CB8AC3E}">
        <p14:creationId xmlns:p14="http://schemas.microsoft.com/office/powerpoint/2010/main" val="409351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56752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noProof="0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596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Autocorrelation:</a:t>
            </a:r>
            <a:br>
              <a:rPr lang="en-US" sz="4800" dirty="0"/>
            </a:br>
            <a:r>
              <a:rPr lang="en-US" sz="4400" b="0" dirty="0"/>
              <a:t>A more complex variance structure </a:t>
            </a:r>
            <a:endParaRPr lang="en-US" sz="48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1811205" y="2062053"/>
            <a:ext cx="2650042" cy="3143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69391" y="2062053"/>
            <a:ext cx="2650042" cy="3143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799">
                <a:solidFill>
                  <a:schemeClr val="tx1"/>
                </a:solidFill>
              </a:rPr>
              <a:t>Space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7577" y="2062053"/>
            <a:ext cx="2650042" cy="3143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</a:rPr>
              <a:t>Species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37" y="2739329"/>
            <a:ext cx="2165357" cy="230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754" y="2739328"/>
            <a:ext cx="2385317" cy="2309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892" y="2946684"/>
            <a:ext cx="2350669" cy="18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3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E2C5-0E90-1349-8DB8-7D22749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autocorrelation</a:t>
            </a:r>
            <a:br>
              <a:rPr lang="en-US" sz="4800" b="1" dirty="0"/>
            </a:br>
            <a:r>
              <a:rPr lang="en-US" sz="4400" b="0" dirty="0"/>
              <a:t>The math behind the model</a:t>
            </a:r>
            <a:endParaRPr lang="en-GB" sz="4800" b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6297FA-FDF7-5242-A8B2-C6C65DEE45EE}"/>
              </a:ext>
            </a:extLst>
          </p:cNvPr>
          <p:cNvGrpSpPr/>
          <p:nvPr/>
        </p:nvGrpSpPr>
        <p:grpSpPr>
          <a:xfrm>
            <a:off x="985838" y="3887521"/>
            <a:ext cx="2499668" cy="2277766"/>
            <a:chOff x="602721" y="3573470"/>
            <a:chExt cx="2500319" cy="2278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9E1338-0583-8F43-A396-03385DF99002}"/>
                </a:ext>
              </a:extLst>
            </p:cNvPr>
            <p:cNvSpPr/>
            <p:nvPr/>
          </p:nvSpPr>
          <p:spPr bwMode="auto">
            <a:xfrm>
              <a:off x="602721" y="3573470"/>
              <a:ext cx="2500319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0213DC2-A999-7C4A-B7D3-717A16BD1D44}"/>
                    </a:ext>
                  </a:extLst>
                </p:cNvPr>
                <p:cNvSpPr/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GB" sz="3200" b="1">
                                    <a:latin typeface="Cambria Math" charset="0"/>
                                  </a:rPr>
                                  <m:t>𝐕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0213DC2-A999-7C4A-B7D3-717A16BD1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  <a:blipFill>
                  <a:blip r:embed="rId2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FBA42C-63C1-B74A-A0D2-8E70F4ABCC64}"/>
                </a:ext>
              </a:extLst>
            </p:cNvPr>
            <p:cNvSpPr txBox="1"/>
            <p:nvPr/>
          </p:nvSpPr>
          <p:spPr>
            <a:xfrm>
              <a:off x="602722" y="3573471"/>
              <a:ext cx="2500318" cy="70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Normally distributed errors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AB5552-40A3-294C-AC2D-FB8AA74204FC}"/>
              </a:ext>
            </a:extLst>
          </p:cNvPr>
          <p:cNvGrpSpPr/>
          <p:nvPr/>
        </p:nvGrpSpPr>
        <p:grpSpPr>
          <a:xfrm>
            <a:off x="4090894" y="3880155"/>
            <a:ext cx="5481915" cy="2285133"/>
            <a:chOff x="4151930" y="3566102"/>
            <a:chExt cx="5483344" cy="2285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1F13B-882E-134E-BF0E-7F40A65FE4B4}"/>
                </a:ext>
              </a:extLst>
            </p:cNvPr>
            <p:cNvSpPr/>
            <p:nvPr/>
          </p:nvSpPr>
          <p:spPr bwMode="auto">
            <a:xfrm>
              <a:off x="4234122" y="3566102"/>
              <a:ext cx="5401152" cy="2285728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ADCA2A-BAED-CB47-9A0E-4D000B6A4E4F}"/>
                    </a:ext>
                  </a:extLst>
                </p:cNvPr>
                <p:cNvSpPr/>
                <p:nvPr/>
              </p:nvSpPr>
              <p:spPr>
                <a:xfrm>
                  <a:off x="4151930" y="4098744"/>
                  <a:ext cx="4349824" cy="1743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 smtClean="0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ADCA2A-BAED-CB47-9A0E-4D000B6A4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4349824" cy="1743945"/>
                </a:xfrm>
                <a:prstGeom prst="rect">
                  <a:avLst/>
                </a:prstGeom>
                <a:blipFill>
                  <a:blip r:embed="rId3"/>
                  <a:stretch>
                    <a:fillRect b="-287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CDA98-3AA7-0347-B18E-B5DCFD776940}"/>
                </a:ext>
              </a:extLst>
            </p:cNvPr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F432956-3C2B-9344-904F-28EF43042AF6}"/>
              </a:ext>
            </a:extLst>
          </p:cNvPr>
          <p:cNvCxnSpPr>
            <a:stCxn id="29" idx="2"/>
            <a:endCxn id="13" idx="0"/>
          </p:cNvCxnSpPr>
          <p:nvPr/>
        </p:nvCxnSpPr>
        <p:spPr>
          <a:xfrm rot="5400000">
            <a:off x="3623974" y="1650276"/>
            <a:ext cx="848945" cy="3625547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FA59603-E2E6-BF48-8A63-E124F27D9AFE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 rot="16200000" flipH="1">
            <a:off x="5946289" y="2953506"/>
            <a:ext cx="841578" cy="1011719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3920B3-968A-2944-A49F-08C930DE146C}"/>
                  </a:ext>
                </a:extLst>
              </p:cNvPr>
              <p:cNvSpPr txBox="1"/>
              <p:nvPr/>
            </p:nvSpPr>
            <p:spPr>
              <a:xfrm>
                <a:off x="1031361" y="1808989"/>
                <a:ext cx="5218865" cy="126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799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3920B3-968A-2944-A49F-08C930DE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61" y="1808989"/>
                <a:ext cx="5218865" cy="1260602"/>
              </a:xfrm>
              <a:prstGeom prst="rect">
                <a:avLst/>
              </a:prstGeom>
              <a:blipFill>
                <a:blip r:embed="rId4"/>
                <a:stretch>
                  <a:fillRect t="-3000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640D9-60C0-C947-BD20-423F4FEB096D}"/>
              </a:ext>
            </a:extLst>
          </p:cNvPr>
          <p:cNvGrpSpPr/>
          <p:nvPr/>
        </p:nvGrpSpPr>
        <p:grpSpPr>
          <a:xfrm>
            <a:off x="5536102" y="1829393"/>
            <a:ext cx="2459462" cy="1209184"/>
            <a:chOff x="7104808" y="2127521"/>
            <a:chExt cx="2460102" cy="12094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AEE22-F0A1-0E4D-9ABF-EA0BB32B6CD9}"/>
                </a:ext>
              </a:extLst>
            </p:cNvPr>
            <p:cNvSpPr txBox="1"/>
            <p:nvPr/>
          </p:nvSpPr>
          <p:spPr>
            <a:xfrm>
              <a:off x="7613419" y="2444234"/>
              <a:ext cx="195149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Random part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6ACE7-C843-A344-97A2-824E22B491DB}"/>
                </a:ext>
              </a:extLst>
            </p:cNvPr>
            <p:cNvSpPr/>
            <p:nvPr/>
          </p:nvSpPr>
          <p:spPr bwMode="auto">
            <a:xfrm>
              <a:off x="7104808" y="2127521"/>
              <a:ext cx="650404" cy="1209499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4B83C63-B09D-4540-803E-C71666873915}"/>
              </a:ext>
            </a:extLst>
          </p:cNvPr>
          <p:cNvSpPr/>
          <p:nvPr/>
        </p:nvSpPr>
        <p:spPr bwMode="auto">
          <a:xfrm>
            <a:off x="5122247" y="4412658"/>
            <a:ext cx="1066188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5B8DA8B-0F5E-9643-BB1E-B864F33836AF}"/>
              </a:ext>
            </a:extLst>
          </p:cNvPr>
          <p:cNvSpPr/>
          <p:nvPr/>
        </p:nvSpPr>
        <p:spPr bwMode="auto">
          <a:xfrm>
            <a:off x="7124539" y="5463662"/>
            <a:ext cx="1080120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ADAC7-E08D-1448-A182-C8D98CF55ACF}"/>
              </a:ext>
            </a:extLst>
          </p:cNvPr>
          <p:cNvSpPr txBox="1"/>
          <p:nvPr/>
        </p:nvSpPr>
        <p:spPr>
          <a:xfrm>
            <a:off x="8745091" y="5075689"/>
            <a:ext cx="1962369" cy="877163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Variances are not equal across observations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CDD905-345F-074A-A4FE-CFA532904846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 bwMode="auto">
          <a:xfrm flipH="1" flipV="1">
            <a:off x="6188435" y="4776964"/>
            <a:ext cx="2556656" cy="737307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3D4B09A-26FD-3A4C-AFA6-B7B60B6A6F01}"/>
              </a:ext>
            </a:extLst>
          </p:cNvPr>
          <p:cNvCxnSpPr>
            <a:cxnSpLocks/>
            <a:stCxn id="32" idx="1"/>
            <a:endCxn id="31" idx="6"/>
          </p:cNvCxnSpPr>
          <p:nvPr/>
        </p:nvCxnSpPr>
        <p:spPr bwMode="auto">
          <a:xfrm rot="10800000" flipV="1">
            <a:off x="8204659" y="5514270"/>
            <a:ext cx="540432" cy="313697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CC2A3B9-A083-154C-A042-D8FD4158A091}"/>
              </a:ext>
            </a:extLst>
          </p:cNvPr>
          <p:cNvSpPr/>
          <p:nvPr/>
        </p:nvSpPr>
        <p:spPr bwMode="auto">
          <a:xfrm>
            <a:off x="7196547" y="4384211"/>
            <a:ext cx="936104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AD8932-BF45-D247-A6A7-E78D11F42239}"/>
              </a:ext>
            </a:extLst>
          </p:cNvPr>
          <p:cNvSpPr txBox="1"/>
          <p:nvPr/>
        </p:nvSpPr>
        <p:spPr>
          <a:xfrm>
            <a:off x="8204659" y="3088067"/>
            <a:ext cx="1962369" cy="584775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Observations are not independent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4B401C-2CF9-324F-BD08-5A2E7B6BC6D6}"/>
              </a:ext>
            </a:extLst>
          </p:cNvPr>
          <p:cNvCxnSpPr>
            <a:cxnSpLocks/>
            <a:stCxn id="52" idx="2"/>
            <a:endCxn id="41" idx="7"/>
          </p:cNvCxnSpPr>
          <p:nvPr/>
        </p:nvCxnSpPr>
        <p:spPr bwMode="auto">
          <a:xfrm flipH="1">
            <a:off x="7995562" y="3672842"/>
            <a:ext cx="1190282" cy="81807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4773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effectLst/>
              </a:rPr>
              <a:t>Modeling Correlations in R with GLS</a:t>
            </a:r>
            <a:endParaRPr lang="en-GB" b="1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20707"/>
              </p:ext>
            </p:extLst>
          </p:nvPr>
        </p:nvGraphicFramePr>
        <p:xfrm>
          <a:off x="6817010" y="1305404"/>
          <a:ext cx="5064998" cy="4822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8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Name of the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function in 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What does it do?</a:t>
                      </a:r>
                    </a:p>
                    <a:p>
                      <a:endParaRPr lang="en-GB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corAR1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autoregressive process of order 1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corARMA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moving average process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corExp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exponential spatial correlation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corGaus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 spatial correlation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733721998"/>
                  </a:ext>
                </a:extLst>
              </a:tr>
              <a:tr h="51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corLin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spatial correlation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621008189"/>
                  </a:ext>
                </a:extLst>
              </a:tr>
              <a:tr h="51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corRatio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Rational quadratics spatial correlation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59681973"/>
                  </a:ext>
                </a:extLst>
              </a:tr>
              <a:tr h="51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corSpher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spherical spatial correlation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corBrownian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Brownian motion mode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corPagel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Helvetica" charset="0"/>
                        <a:cs typeface="Courier New" panose="02070309020205020404" pitchFamily="49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covariance matrix defined </a:t>
                      </a:r>
                      <a:r>
                        <a:rPr lang="en-GB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Freckelton</a:t>
                      </a: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(2002)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3AEEE41-1D06-A8AE-4682-61443BBBF03C}"/>
              </a:ext>
            </a:extLst>
          </p:cNvPr>
          <p:cNvSpPr/>
          <p:nvPr/>
        </p:nvSpPr>
        <p:spPr bwMode="auto">
          <a:xfrm>
            <a:off x="739408" y="1364336"/>
            <a:ext cx="4356007" cy="866554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GB" sz="1800" dirty="0" err="1">
                <a:solidFill>
                  <a:schemeClr val="bg1"/>
                </a:solidFill>
                <a:latin typeface="Courier" pitchFamily="2" charset="0"/>
              </a:rPr>
              <a:t>gls</a:t>
            </a: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 (y ~ x ,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     correlation = 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Cor.Fn</a:t>
            </a: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,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	method = “ML/REML”)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706331-EAC4-DF92-B1DB-30CE1E350A0A}"/>
              </a:ext>
            </a:extLst>
          </p:cNvPr>
          <p:cNvSpPr/>
          <p:nvPr/>
        </p:nvSpPr>
        <p:spPr bwMode="auto">
          <a:xfrm>
            <a:off x="1139236" y="3840785"/>
            <a:ext cx="3792217" cy="1511871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800" dirty="0">
                <a:latin typeface="+mn-lt"/>
              </a:rPr>
              <a:t>The syntax is almost the same as an </a:t>
            </a:r>
            <a:r>
              <a:rPr lang="en-GB" sz="1800" dirty="0" err="1">
                <a:latin typeface="Courier" pitchFamily="2" charset="0"/>
              </a:rPr>
              <a:t>lm</a:t>
            </a:r>
            <a:r>
              <a:rPr lang="en-GB" sz="1800" dirty="0">
                <a:latin typeface="+mn-lt"/>
              </a:rPr>
              <a:t> but You can specify a description of the correlation between observations as a </a:t>
            </a:r>
            <a:r>
              <a:rPr lang="en-GB" sz="1800" b="1" dirty="0">
                <a:solidFill>
                  <a:srgbClr val="FF0000"/>
                </a:solidFill>
                <a:latin typeface="+mn-lt"/>
              </a:rPr>
              <a:t>correlation</a:t>
            </a:r>
            <a:r>
              <a:rPr lang="en-GB" sz="180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D0A02E-191A-97EB-F50F-381A60D16A45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5694" y="1572768"/>
            <a:ext cx="2357394" cy="240751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671E29-9CFD-3711-66A1-957FA9006077}"/>
              </a:ext>
            </a:extLst>
          </p:cNvPr>
          <p:cNvSpPr/>
          <p:nvPr/>
        </p:nvSpPr>
        <p:spPr bwMode="auto">
          <a:xfrm>
            <a:off x="3141010" y="1566818"/>
            <a:ext cx="1364105" cy="451387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74141-0CC3-DE47-B84F-FB90BD9A28BD}"/>
              </a:ext>
            </a:extLst>
          </p:cNvPr>
          <p:cNvSpPr/>
          <p:nvPr/>
        </p:nvSpPr>
        <p:spPr bwMode="auto">
          <a:xfrm>
            <a:off x="739408" y="2367512"/>
            <a:ext cx="5304702" cy="960421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MASS::</a:t>
            </a:r>
            <a:r>
              <a:rPr lang="en-GB" sz="1800" dirty="0" err="1">
                <a:solidFill>
                  <a:schemeClr val="bg1"/>
                </a:solidFill>
                <a:latin typeface="Courier" pitchFamily="2" charset="0"/>
              </a:rPr>
              <a:t>glmmPQL</a:t>
            </a: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 (y ~ x ,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       correlation = 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Cor.Fn</a:t>
            </a: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,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       family = “</a:t>
            </a:r>
            <a:r>
              <a:rPr lang="en-GB" sz="1800" dirty="0" err="1">
                <a:solidFill>
                  <a:schemeClr val="bg1"/>
                </a:solidFill>
                <a:latin typeface="Courier" pitchFamily="2" charset="0"/>
              </a:rPr>
              <a:t>poisson</a:t>
            </a:r>
            <a:r>
              <a:rPr lang="en-GB" sz="1800" dirty="0">
                <a:solidFill>
                  <a:schemeClr val="bg1"/>
                </a:solidFill>
                <a:latin typeface="Courier" pitchFamily="2" charset="0"/>
              </a:rPr>
              <a:t>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C1CB3B-8758-BF3C-DB8D-8D9075045F6B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799372" y="1786700"/>
            <a:ext cx="2046273" cy="1036403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6396A6-CBD9-8750-D854-FEB826D1A178}"/>
              </a:ext>
            </a:extLst>
          </p:cNvPr>
          <p:cNvSpPr/>
          <p:nvPr/>
        </p:nvSpPr>
        <p:spPr bwMode="auto">
          <a:xfrm>
            <a:off x="3435267" y="2597409"/>
            <a:ext cx="1364105" cy="451387"/>
          </a:xfrm>
          <a:prstGeom prst="round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42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15637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E2C5-0E90-1349-8DB8-7D22749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lang="en-US" sz="4400" b="0" dirty="0"/>
              <a:t>The math behind the model</a:t>
            </a:r>
            <a:endParaRPr lang="en-GB" sz="4800" b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7116C1-F9E6-AB44-A1FE-D6558A1F640F}"/>
              </a:ext>
            </a:extLst>
          </p:cNvPr>
          <p:cNvGrpSpPr/>
          <p:nvPr/>
        </p:nvGrpSpPr>
        <p:grpSpPr>
          <a:xfrm>
            <a:off x="1067631" y="1912484"/>
            <a:ext cx="10445243" cy="2740652"/>
            <a:chOff x="-446298" y="1368991"/>
            <a:chExt cx="10447961" cy="2741367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32EE5C2-B3C9-834E-AE30-CC5C03C5FEA5}"/>
                    </a:ext>
                  </a:extLst>
                </p:cNvPr>
                <p:cNvSpPr/>
                <p:nvPr/>
              </p:nvSpPr>
              <p:spPr>
                <a:xfrm>
                  <a:off x="1623465" y="1368991"/>
                  <a:ext cx="1863238" cy="509311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GB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32EE5C2-B3C9-834E-AE30-CC5C03C5FE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465" y="1368991"/>
                  <a:ext cx="1863238" cy="5093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A5359CE-D80F-044E-9661-37B18C3B3FD7}"/>
                    </a:ext>
                  </a:extLst>
                </p:cNvPr>
                <p:cNvSpPr/>
                <p:nvPr/>
              </p:nvSpPr>
              <p:spPr>
                <a:xfrm>
                  <a:off x="1623465" y="1847502"/>
                  <a:ext cx="4392923" cy="1051844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A5359CE-D80F-044E-9661-37B18C3B3F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465" y="1847502"/>
                  <a:ext cx="4392923" cy="1051844"/>
                </a:xfrm>
                <a:prstGeom prst="rect">
                  <a:avLst/>
                </a:prstGeom>
                <a:blipFill>
                  <a:blip r:embed="rId3"/>
                  <a:stretch>
                    <a:fillRect t="-202381" b="-29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65B8F7-D0DE-CE4B-B2B8-AE0E199826F4}"/>
                </a:ext>
              </a:extLst>
            </p:cNvPr>
            <p:cNvSpPr/>
            <p:nvPr/>
          </p:nvSpPr>
          <p:spPr>
            <a:xfrm>
              <a:off x="-446298" y="2786573"/>
              <a:ext cx="3371474" cy="1323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+mj-lt"/>
                </a:rPr>
                <a:t>Correlation function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+mj-lt"/>
                </a:rPr>
                <a:t>function that measures the spatial dependence between two sites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D922B34E-0F95-E145-9C47-D92031C6906C}"/>
                </a:ext>
              </a:extLst>
            </p:cNvPr>
            <p:cNvCxnSpPr>
              <a:cxnSpLocks/>
              <a:stCxn id="6" idx="3"/>
              <a:endCxn id="11" idx="2"/>
            </p:cNvCxnSpPr>
            <p:nvPr/>
          </p:nvCxnSpPr>
          <p:spPr>
            <a:xfrm flipV="1">
              <a:off x="2925176" y="2786615"/>
              <a:ext cx="1841248" cy="661851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781A11-7239-0F41-B562-72915023760A}"/>
                </a:ext>
              </a:extLst>
            </p:cNvPr>
            <p:cNvSpPr/>
            <p:nvPr/>
          </p:nvSpPr>
          <p:spPr>
            <a:xfrm>
              <a:off x="3573416" y="2381714"/>
              <a:ext cx="2386016" cy="4049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000">
                <a:latin typeface="+mj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8BB717-F2BF-4D4F-A213-463598C7119D}"/>
                </a:ext>
              </a:extLst>
            </p:cNvPr>
            <p:cNvSpPr/>
            <p:nvPr/>
          </p:nvSpPr>
          <p:spPr>
            <a:xfrm>
              <a:off x="6166379" y="2786574"/>
              <a:ext cx="3835284" cy="1323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latin typeface="+mj-lt"/>
                </a:rPr>
                <a:t>We assume stationarity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+mj-lt"/>
                </a:rPr>
                <a:t>Correlation between the residuals</a:t>
              </a:r>
              <a:r>
                <a:rPr lang="en-US" sz="2000" i="1" dirty="0">
                  <a:latin typeface="+mj-lt"/>
                </a:rPr>
                <a:t> </a:t>
              </a:r>
              <a:r>
                <a:rPr lang="el-GR" sz="2000" i="1" dirty="0">
                  <a:latin typeface="+mj-lt"/>
                </a:rPr>
                <a:t>ε</a:t>
              </a:r>
              <a:r>
                <a:rPr lang="en-US" sz="2000" i="1" baseline="-25000" dirty="0">
                  <a:latin typeface="+mj-lt"/>
                </a:rPr>
                <a:t>s</a:t>
              </a:r>
              <a:r>
                <a:rPr lang="en-US" sz="2000" dirty="0">
                  <a:latin typeface="+mj-lt"/>
                </a:rPr>
                <a:t> and </a:t>
              </a:r>
              <a:r>
                <a:rPr lang="el-GR" sz="2000" i="1" dirty="0">
                  <a:latin typeface="+mj-lt"/>
                </a:rPr>
                <a:t>ε</a:t>
              </a:r>
              <a:r>
                <a:rPr lang="en-US" sz="2000" i="1" baseline="-25000" dirty="0">
                  <a:latin typeface="+mj-lt"/>
                </a:rPr>
                <a:t>t</a:t>
              </a:r>
              <a:r>
                <a:rPr lang="en-US" sz="2000" dirty="0">
                  <a:latin typeface="+mj-lt"/>
                </a:rPr>
                <a:t> only depends on their time difference (s – t)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26118631-DB41-2C4D-B16E-8F5A0A7029CF}"/>
                </a:ext>
              </a:extLst>
            </p:cNvPr>
            <p:cNvCxnSpPr>
              <a:cxnSpLocks/>
              <a:stCxn id="15" idx="1"/>
              <a:endCxn id="11" idx="2"/>
            </p:cNvCxnSpPr>
            <p:nvPr/>
          </p:nvCxnSpPr>
          <p:spPr>
            <a:xfrm rot="10800000">
              <a:off x="4766425" y="2786616"/>
              <a:ext cx="1399955" cy="661852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D605BDE-400A-1147-9942-994D5000F2E3}"/>
              </a:ext>
            </a:extLst>
          </p:cNvPr>
          <p:cNvSpPr/>
          <p:nvPr/>
        </p:nvSpPr>
        <p:spPr>
          <a:xfrm>
            <a:off x="1632135" y="4970160"/>
            <a:ext cx="8924553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latin typeface="+mj-lt"/>
              </a:rPr>
              <a:t>The goal</a:t>
            </a:r>
          </a:p>
          <a:p>
            <a:pPr algn="ctr">
              <a:lnSpc>
                <a:spcPct val="100000"/>
              </a:lnSpc>
            </a:pPr>
            <a:r>
              <a:rPr lang="en-GB" sz="2400" dirty="0">
                <a:latin typeface="+mj-lt"/>
                <a:sym typeface="Wingdings" pitchFamily="2" charset="2"/>
              </a:rPr>
              <a:t>Find the best optimal parameterisation of the </a:t>
            </a:r>
            <a:r>
              <a:rPr lang="en-GB" sz="2400" dirty="0">
                <a:latin typeface="+mj-lt"/>
              </a:rPr>
              <a:t>correlation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76283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CB48-F2E3-F8C5-D17F-8450FA54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lang="en-US" sz="4400" b="0" dirty="0"/>
              <a:t>The temporal case</a:t>
            </a:r>
            <a:endParaRPr lang="en-NL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0C886-7CCD-C183-D325-A77342DE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93F0-E51C-AB44-8623-7E08BCC70A9E}" type="datetime1">
              <a:rPr lang="en-US" smtClean="0"/>
              <a:t>9/26/22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CBB44-7CE1-37BE-B9B3-88EF2FD7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73" y="2136390"/>
            <a:ext cx="6196479" cy="258521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E472F-1D7F-22F7-FA56-51B3E4E825D9}"/>
              </a:ext>
            </a:extLst>
          </p:cNvPr>
          <p:cNvSpPr/>
          <p:nvPr/>
        </p:nvSpPr>
        <p:spPr bwMode="auto">
          <a:xfrm>
            <a:off x="7705344" y="1958975"/>
            <a:ext cx="3730752" cy="1470025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Output variable depends linearly on its own previous values</a:t>
            </a:r>
            <a:endParaRPr kumimoji="0" lang="en-NL" sz="2400" b="0" i="0" u="none" strike="noStrike" cap="none" normalizeH="0" baseline="0" dirty="0" err="1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2436C0-0598-6B85-909F-3B24F643C37E}"/>
              </a:ext>
            </a:extLst>
          </p:cNvPr>
          <p:cNvSpPr/>
          <p:nvPr/>
        </p:nvSpPr>
        <p:spPr bwMode="auto">
          <a:xfrm>
            <a:off x="985839" y="4859221"/>
            <a:ext cx="10220324" cy="1367751"/>
          </a:xfrm>
          <a:prstGeom prst="roundRect">
            <a:avLst>
              <a:gd name="adj" fmla="val 11182"/>
            </a:avLst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That means :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To estimate the response at time </a:t>
            </a:r>
            <a:r>
              <a:rPr kumimoji="0" lang="en-GB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</a:t>
            </a:r>
            <a:r>
              <a:rPr kumimoji="0" lang="en-GB" sz="2400" b="0" i="0" u="none" strike="noStrike" cap="none" normalizeH="0" baseline="-2500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n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we need to know the value/errors of the Predictor Xi at that time </a:t>
            </a:r>
            <a:r>
              <a:rPr kumimoji="0" lang="en-GB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</a:t>
            </a:r>
            <a:r>
              <a:rPr kumimoji="0" lang="en-GB" sz="2400" b="0" i="0" u="none" strike="noStrike" cap="none" normalizeH="0" baseline="-2500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n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AND the state of the response at time t</a:t>
            </a:r>
            <a:r>
              <a:rPr kumimoji="0" lang="en-GB" sz="2400" b="0" i="0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n-1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</a:t>
            </a:r>
            <a:endParaRPr kumimoji="0" lang="en-NL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92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CB48-F2E3-F8C5-D17F-8450FA54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kumimoji="0" lang="en-GB" sz="4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AUTOREGRESSIVE MODEL</a:t>
            </a:r>
            <a:endParaRPr lang="en-NL" sz="4400" b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0C886-7CCD-C183-D325-A77342DE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93F0-E51C-AB44-8623-7E08BCC70A9E}" type="datetime1">
              <a:rPr lang="en-US" smtClean="0"/>
              <a:t>9/26/22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CBB44-7CE1-37BE-B9B3-88EF2FD7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2116489"/>
            <a:ext cx="6196479" cy="258521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E472F-1D7F-22F7-FA56-51B3E4E825D9}"/>
              </a:ext>
            </a:extLst>
          </p:cNvPr>
          <p:cNvSpPr/>
          <p:nvPr/>
        </p:nvSpPr>
        <p:spPr bwMode="auto">
          <a:xfrm>
            <a:off x="610442" y="4701708"/>
            <a:ext cx="5607423" cy="1043175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Output variable depends linearly on its own previous values</a:t>
            </a:r>
            <a:endParaRPr kumimoji="0" lang="en-NL" sz="2400" b="0" i="0" u="none" strike="noStrike" cap="none" normalizeH="0" baseline="0" dirty="0" err="1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33EBF3-5CB2-4231-A883-309211299AA3}"/>
              </a:ext>
            </a:extLst>
          </p:cNvPr>
          <p:cNvSpPr/>
          <p:nvPr/>
        </p:nvSpPr>
        <p:spPr bwMode="auto">
          <a:xfrm>
            <a:off x="6935081" y="1458444"/>
            <a:ext cx="4805924" cy="3599134"/>
          </a:xfrm>
          <a:prstGeom prst="roundRect">
            <a:avLst>
              <a:gd name="adj" fmla="val 11256"/>
            </a:avLst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If we </a:t>
            </a: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use </a:t>
            </a:r>
            <a:r>
              <a:rPr kumimoji="0" lang="en-NL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preceding </a:t>
            </a: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value,</a:t>
            </a:r>
            <a:r>
              <a:rPr kumimoji="0" lang="en-NL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w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 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call this an </a:t>
            </a: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Autoregressive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model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Autoregression = regression of the variable against itself.</a:t>
            </a:r>
            <a:endParaRPr kumimoji="0" lang="en-NL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18633C-EBFE-6E47-61C9-B4FB8C1AFBE7}"/>
                  </a:ext>
                </a:extLst>
              </p:cNvPr>
              <p:cNvSpPr txBox="1"/>
              <p:nvPr/>
            </p:nvSpPr>
            <p:spPr>
              <a:xfrm>
                <a:off x="6935082" y="4107640"/>
                <a:ext cx="493783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nl-NL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kumimoji="0" lang="nl-NL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nl-NL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0" lang="nl-NL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nl-NL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18633C-EBFE-6E47-61C9-B4FB8C1AF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082" y="4107640"/>
                <a:ext cx="4937831" cy="707886"/>
              </a:xfrm>
              <a:prstGeom prst="rect">
                <a:avLst/>
              </a:prstGeom>
              <a:blipFill>
                <a:blip r:embed="rId3"/>
                <a:stretch>
                  <a:fillRect t="-292982" b="-35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731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FF5E-D005-988F-85DE-B4C63B22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kumimoji="0" lang="en-GB" sz="4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AUTOREGRESSIVE MODEL</a:t>
            </a:r>
            <a:endParaRPr lang="en-NL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9254A-0CA5-5216-11E9-F0642156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8AE51-E4E9-6548-823E-EEBF7FEA383C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pic>
        <p:nvPicPr>
          <p:cNvPr id="1026" name="Picture 2" descr="Two examples of data from autoregressive models with different parameters. Left: AR(1) with $y_t = 18 -0.8y_{t-1} + \varepsilon_t$. Right: AR(2) with $y_t = 8 + 1.3y_{t-1}-0.7y_{t-2}+\varepsilon_t$. In both cases, $\varepsilon_t$ is normally distributed white noise with mean zero and variance one.">
            <a:extLst>
              <a:ext uri="{FF2B5EF4-FFF2-40B4-BE49-F238E27FC236}">
                <a16:creationId xmlns:a16="http://schemas.microsoft.com/office/drawing/2014/main" id="{07DAD037-22E5-B9E3-D332-DF1822AE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72" y="2016854"/>
            <a:ext cx="6940270" cy="31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671C07-D27C-6246-BEE4-9BD98AE41307}"/>
              </a:ext>
            </a:extLst>
          </p:cNvPr>
          <p:cNvSpPr/>
          <p:nvPr/>
        </p:nvSpPr>
        <p:spPr bwMode="auto">
          <a:xfrm>
            <a:off x="213566" y="2427224"/>
            <a:ext cx="2314481" cy="2298250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AR(1) 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process is one in which the current value is based on the immediately preceding value</a:t>
            </a:r>
            <a:endParaRPr kumimoji="0" lang="en-NL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6E368C-99F8-7102-7B65-EC48AFDB0ED2}"/>
              </a:ext>
            </a:extLst>
          </p:cNvPr>
          <p:cNvSpPr/>
          <p:nvPr/>
        </p:nvSpPr>
        <p:spPr bwMode="auto">
          <a:xfrm>
            <a:off x="9564547" y="2427224"/>
            <a:ext cx="2314481" cy="2298249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AR(2) 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process is one in which the current value is based on the previous two values</a:t>
            </a:r>
            <a:endParaRPr kumimoji="0" lang="en-NL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7334D7-AFC9-37BA-0839-8C36FE51B4D4}"/>
              </a:ext>
            </a:extLst>
          </p:cNvPr>
          <p:cNvSpPr/>
          <p:nvPr/>
        </p:nvSpPr>
        <p:spPr bwMode="auto">
          <a:xfrm>
            <a:off x="2140977" y="5254004"/>
            <a:ext cx="7906869" cy="961184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NL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The correlation is uni-directional as p</a:t>
            </a:r>
            <a:r>
              <a:rPr lang="en-NL" sz="2400" dirty="0"/>
              <a:t>ast events afects future ones, not the other way</a:t>
            </a:r>
            <a:endParaRPr kumimoji="0" lang="en-NL" sz="24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22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FF5E-D005-988F-85DE-B4C63B22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kumimoji="0" lang="en-GB" sz="4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AUTOREGRESSIVE MODEL</a:t>
            </a:r>
            <a:endParaRPr lang="en-NL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9254A-0CA5-5216-11E9-F0642156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8AE51-E4E9-6548-823E-EEBF7FEA383C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pic>
        <p:nvPicPr>
          <p:cNvPr id="1026" name="Picture 2" descr="Two examples of data from autoregressive models with different parameters. Left: AR(1) with $y_t = 18 -0.8y_{t-1} + \varepsilon_t$. Right: AR(2) with $y_t = 8 + 1.3y_{t-1}-0.7y_{t-2}+\varepsilon_t$. In both cases, $\varepsilon_t$ is normally distributed white noise with mean zero and variance one.">
            <a:extLst>
              <a:ext uri="{FF2B5EF4-FFF2-40B4-BE49-F238E27FC236}">
                <a16:creationId xmlns:a16="http://schemas.microsoft.com/office/drawing/2014/main" id="{07DAD037-22E5-B9E3-D332-DF1822AE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72" y="2016854"/>
            <a:ext cx="6940270" cy="31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671C07-D27C-6246-BEE4-9BD98AE41307}"/>
              </a:ext>
            </a:extLst>
          </p:cNvPr>
          <p:cNvSpPr/>
          <p:nvPr/>
        </p:nvSpPr>
        <p:spPr bwMode="auto">
          <a:xfrm>
            <a:off x="213566" y="2427224"/>
            <a:ext cx="2314481" cy="2298250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AR(1) 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process is one in which the current value is based on the immediately preceding value</a:t>
            </a:r>
            <a:endParaRPr kumimoji="0" lang="en-NL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6E368C-99F8-7102-7B65-EC48AFDB0ED2}"/>
              </a:ext>
            </a:extLst>
          </p:cNvPr>
          <p:cNvSpPr/>
          <p:nvPr/>
        </p:nvSpPr>
        <p:spPr bwMode="auto">
          <a:xfrm>
            <a:off x="9564547" y="2427224"/>
            <a:ext cx="2314481" cy="2298249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AR(2) 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process is one in which the current value is based on the previous two values</a:t>
            </a:r>
            <a:endParaRPr kumimoji="0" lang="en-NL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7334D7-AFC9-37BA-0839-8C36FE51B4D4}"/>
              </a:ext>
            </a:extLst>
          </p:cNvPr>
          <p:cNvSpPr/>
          <p:nvPr/>
        </p:nvSpPr>
        <p:spPr bwMode="auto">
          <a:xfrm>
            <a:off x="2140977" y="5254004"/>
            <a:ext cx="7906869" cy="961184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NL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The correlation is uni-directional as p</a:t>
            </a:r>
            <a:r>
              <a:rPr lang="en-NL" sz="2400" dirty="0"/>
              <a:t>ast events afects future ones, not the other way</a:t>
            </a:r>
            <a:endParaRPr kumimoji="0" lang="en-NL" sz="24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CC0C39-1AA4-03E7-83D6-096BDBE8320E}"/>
              </a:ext>
            </a:extLst>
          </p:cNvPr>
          <p:cNvSpPr/>
          <p:nvPr/>
        </p:nvSpPr>
        <p:spPr bwMode="auto">
          <a:xfrm>
            <a:off x="3470787" y="2890549"/>
            <a:ext cx="5489293" cy="1371598"/>
          </a:xfrm>
          <a:prstGeom prst="roundRect">
            <a:avLst/>
          </a:prstGeom>
          <a:solidFill>
            <a:schemeClr val="accent4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AR(1)? AR(2)?... AR(p)?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NL" sz="2800">
                <a:solidFill>
                  <a:schemeClr val="bg1"/>
                </a:solidFill>
              </a:rPr>
              <a:t>Select </a:t>
            </a:r>
            <a:r>
              <a:rPr lang="en-US" sz="2800" dirty="0">
                <a:solidFill>
                  <a:schemeClr val="bg1"/>
                </a:solidFill>
              </a:rPr>
              <a:t>v</a:t>
            </a:r>
            <a:r>
              <a:rPr lang="en-NL" sz="2800">
                <a:solidFill>
                  <a:schemeClr val="bg1"/>
                </a:solidFill>
              </a:rPr>
              <a:t>ia </a:t>
            </a:r>
            <a:r>
              <a:rPr lang="en-NL" sz="2800" dirty="0">
                <a:solidFill>
                  <a:schemeClr val="bg1"/>
                </a:solidFill>
              </a:rPr>
              <a:t>likelihood </a:t>
            </a:r>
            <a:r>
              <a:rPr lang="en-NL" sz="2800">
                <a:solidFill>
                  <a:schemeClr val="bg1"/>
                </a:solidFill>
              </a:rPr>
              <a:t>test/AIC</a:t>
            </a:r>
            <a:endParaRPr kumimoji="0" lang="en-NL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CB48-F2E3-F8C5-D17F-8450FA54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kumimoji="0" lang="en-GB" sz="4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MOVING AVERAGE MODEL</a:t>
            </a:r>
            <a:endParaRPr lang="en-NL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0C886-7CCD-C183-D325-A77342DE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93F0-E51C-AB44-8623-7E08BCC70A9E}" type="datetime1">
              <a:rPr lang="en-US" smtClean="0"/>
              <a:t>9/26/22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CBB44-7CE1-37BE-B9B3-88EF2FD7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2116489"/>
            <a:ext cx="6196479" cy="258521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E472F-1D7F-22F7-FA56-51B3E4E825D9}"/>
              </a:ext>
            </a:extLst>
          </p:cNvPr>
          <p:cNvSpPr/>
          <p:nvPr/>
        </p:nvSpPr>
        <p:spPr bwMode="auto">
          <a:xfrm>
            <a:off x="610442" y="4701708"/>
            <a:ext cx="5607423" cy="1043175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Output variable depends linearly on its own previous values</a:t>
            </a:r>
            <a:endParaRPr kumimoji="0" lang="en-NL" sz="2400" b="0" i="0" u="none" strike="noStrike" cap="none" normalizeH="0" baseline="0" dirty="0" err="1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33EBF3-5CB2-4231-A883-309211299AA3}"/>
              </a:ext>
            </a:extLst>
          </p:cNvPr>
          <p:cNvSpPr/>
          <p:nvPr/>
        </p:nvSpPr>
        <p:spPr bwMode="auto">
          <a:xfrm>
            <a:off x="6935081" y="1458444"/>
            <a:ext cx="4805924" cy="3446932"/>
          </a:xfrm>
          <a:prstGeom prst="roundRect">
            <a:avLst>
              <a:gd name="adj" fmla="val 11256"/>
            </a:avLst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If we </a:t>
            </a: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use </a:t>
            </a:r>
            <a:r>
              <a:rPr kumimoji="0" lang="en-NL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preceding </a:t>
            </a:r>
            <a:r>
              <a:rPr kumimoji="0" lang="en-NL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error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(s),</a:t>
            </a:r>
            <a:r>
              <a:rPr kumimoji="0" lang="en-NL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we call 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this 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</a:t>
            </a: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Moving average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model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Error defines the difference form the time series mean.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18633C-EBFE-6E47-61C9-B4FB8C1AFBE7}"/>
                  </a:ext>
                </a:extLst>
              </p:cNvPr>
              <p:cNvSpPr txBox="1"/>
              <p:nvPr/>
            </p:nvSpPr>
            <p:spPr>
              <a:xfrm>
                <a:off x="6923088" y="4025660"/>
                <a:ext cx="480592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nl-NL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nl-NL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0" lang="nl-NL" sz="3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nl-NL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kumimoji="0" lang="nl-NL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nl-NL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nl-NL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nl-NL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18633C-EBFE-6E47-61C9-B4FB8C1AF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088" y="4025660"/>
                <a:ext cx="4805925" cy="707886"/>
              </a:xfrm>
              <a:prstGeom prst="rect">
                <a:avLst/>
              </a:prstGeom>
              <a:blipFill>
                <a:blip r:embed="rId3"/>
                <a:stretch>
                  <a:fillRect t="-292982" b="-35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49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A General Linear Model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BC0C7D-9A92-9549-9B22-DF69E591343D}"/>
              </a:ext>
            </a:extLst>
          </p:cNvPr>
          <p:cNvGrpSpPr/>
          <p:nvPr/>
        </p:nvGrpSpPr>
        <p:grpSpPr>
          <a:xfrm>
            <a:off x="734096" y="1844824"/>
            <a:ext cx="10719633" cy="3666533"/>
            <a:chOff x="775379" y="1648396"/>
            <a:chExt cx="10719633" cy="3666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247901" y="1648396"/>
                  <a:ext cx="3597804" cy="6153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398" b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𝐘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r>
                          <a:rPr lang="en-US" sz="5398" b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𝐗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𝜷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𝜺</m:t>
                        </m:r>
                      </m:oMath>
                    </m:oMathPara>
                  </a14:m>
                  <a:endParaRPr lang="en-US" sz="5398" b="1" dirty="0">
                    <a:latin typeface="+mn-lt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901" y="1648396"/>
                  <a:ext cx="3597804" cy="615393"/>
                </a:xfrm>
                <a:prstGeom prst="rect">
                  <a:avLst/>
                </a:prstGeom>
                <a:blipFill>
                  <a:blip r:embed="rId2"/>
                  <a:stretch>
                    <a:fillRect l="-3158" t="-28000" r="-1404" b="-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3499872" y="2479177"/>
              <a:ext cx="5140436" cy="2727053"/>
              <a:chOff x="2280691" y="2134396"/>
              <a:chExt cx="4287577" cy="2444797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2280691" y="2134396"/>
                <a:ext cx="4250093" cy="1864648"/>
              </a:xfrm>
              <a:prstGeom prst="rect">
                <a:avLst/>
              </a:prstGeom>
              <a:solidFill>
                <a:schemeClr val="accent3">
                  <a:alpha val="18039"/>
                </a:schemeClr>
              </a:solidFill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nl-NL" sz="1600" b="1">
                  <a:latin typeface="+mn-lt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345676" y="4010738"/>
                <a:ext cx="4222592" cy="56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799" dirty="0">
                    <a:solidFill>
                      <a:schemeClr val="accent3"/>
                    </a:solidFill>
                    <a:latin typeface="+mn-lt"/>
                    <a:ea typeface="Helvetica" charset="0"/>
                    <a:cs typeface="Helvetica" charset="0"/>
                  </a:rPr>
                  <a:t>Fixed part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110636" y="2479177"/>
              <a:ext cx="3384376" cy="2835752"/>
              <a:chOff x="6264359" y="2134396"/>
              <a:chExt cx="2618381" cy="252934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264359" y="4010740"/>
                <a:ext cx="2618381" cy="652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799" dirty="0">
                    <a:solidFill>
                      <a:srgbClr val="CC0000"/>
                    </a:solidFill>
                    <a:latin typeface="+mn-lt"/>
                    <a:ea typeface="Helvetica" charset="0"/>
                    <a:cs typeface="Helvetica" charset="0"/>
                  </a:rPr>
                  <a:t>Error part</a:t>
                </a: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7118557" y="2134396"/>
                <a:ext cx="903129" cy="1864648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nl-NL" sz="1600" b="1">
                  <a:latin typeface="+mn-lt"/>
                  <a:ea typeface="Helvetica" charset="0"/>
                  <a:cs typeface="Helvetica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A31402A-A081-A148-9308-E3A521CE38D1}"/>
                    </a:ext>
                  </a:extLst>
                </p:cNvPr>
                <p:cNvSpPr/>
                <p:nvPr/>
              </p:nvSpPr>
              <p:spPr>
                <a:xfrm>
                  <a:off x="775379" y="3501008"/>
                  <a:ext cx="10430784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mr-IN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uk-UA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uk-UA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uk-UA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mr-IN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800" dirty="0"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A31402A-A081-A148-9308-E3A521CE3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79" y="3501008"/>
                  <a:ext cx="10430784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159649" b="-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8376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5906-D986-E774-7530-D7B7FCCD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TEMPORAL autocorrelation </a:t>
            </a:r>
            <a:br>
              <a:rPr lang="en-US" sz="4400" b="1" dirty="0"/>
            </a:br>
            <a:r>
              <a:rPr lang="en-NL" sz="4400" b="0" dirty="0"/>
              <a:t>autoregresive + movig average</a:t>
            </a:r>
            <a:endParaRPr lang="en-NL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64007-A74E-A5C4-ABA5-088C1D71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7087-364E-8A45-959F-BCC03D371251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6268F-5FD7-2E49-7C86-5F494B781F8C}"/>
              </a:ext>
            </a:extLst>
          </p:cNvPr>
          <p:cNvSpPr txBox="1"/>
          <p:nvPr/>
        </p:nvSpPr>
        <p:spPr>
          <a:xfrm>
            <a:off x="985838" y="2115616"/>
            <a:ext cx="4085468" cy="1692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NL" sz="4000" b="1" dirty="0">
                <a:solidFill>
                  <a:schemeClr val="bg1"/>
                </a:solidFill>
              </a:rPr>
              <a:t>Autoregresive</a:t>
            </a:r>
          </a:p>
          <a:p>
            <a:pPr algn="ctr">
              <a:lnSpc>
                <a:spcPct val="100000"/>
              </a:lnSpc>
            </a:pPr>
            <a:r>
              <a:rPr lang="en-NL" sz="3200" b="0" dirty="0">
                <a:solidFill>
                  <a:schemeClr val="bg1"/>
                </a:solidFill>
                <a:sym typeface="Wingdings" pitchFamily="2" charset="2"/>
              </a:rPr>
              <a:t>Forcast based on the observations</a:t>
            </a:r>
            <a:endParaRPr lang="en-NL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915632-D8A8-F92F-E261-C63D90652B08}"/>
              </a:ext>
            </a:extLst>
          </p:cNvPr>
          <p:cNvSpPr txBox="1"/>
          <p:nvPr/>
        </p:nvSpPr>
        <p:spPr>
          <a:xfrm>
            <a:off x="985838" y="4204792"/>
            <a:ext cx="4085468" cy="16927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NL" sz="4000" b="1" dirty="0"/>
              <a:t>Movig average</a:t>
            </a:r>
          </a:p>
          <a:p>
            <a:pPr algn="ctr">
              <a:lnSpc>
                <a:spcPct val="100000"/>
              </a:lnSpc>
            </a:pPr>
            <a:r>
              <a:rPr lang="en-NL" sz="3200" b="0" dirty="0">
                <a:sym typeface="Wingdings" pitchFamily="2" charset="2"/>
              </a:rPr>
              <a:t>Forcast based on the Errors</a:t>
            </a:r>
            <a:endParaRPr lang="en-NL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ADA0A-9764-6902-CA39-723B2D8115F6}"/>
              </a:ext>
            </a:extLst>
          </p:cNvPr>
          <p:cNvSpPr txBox="1"/>
          <p:nvPr/>
        </p:nvSpPr>
        <p:spPr>
          <a:xfrm>
            <a:off x="5945766" y="3164442"/>
            <a:ext cx="5608926" cy="16927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NL" sz="4000" b="1" dirty="0">
                <a:solidFill>
                  <a:schemeClr val="bg1"/>
                </a:solidFill>
              </a:rPr>
              <a:t>ARMA</a:t>
            </a:r>
          </a:p>
          <a:p>
            <a:pPr algn="ctr">
              <a:lnSpc>
                <a:spcPct val="100000"/>
              </a:lnSpc>
            </a:pPr>
            <a:r>
              <a:rPr lang="en-GB" sz="3200" b="1" dirty="0" err="1">
                <a:solidFill>
                  <a:schemeClr val="bg1"/>
                </a:solidFill>
                <a:sym typeface="Wingdings" pitchFamily="2" charset="2"/>
              </a:rPr>
              <a:t>A</a:t>
            </a:r>
            <a:r>
              <a:rPr lang="en-GB" sz="3200" b="0" dirty="0" err="1">
                <a:solidFill>
                  <a:schemeClr val="bg1"/>
                </a:solidFill>
                <a:sym typeface="Wingdings" pitchFamily="2" charset="2"/>
              </a:rPr>
              <a:t>uto</a:t>
            </a:r>
            <a:r>
              <a:rPr lang="en-GB" sz="3200" b="1" dirty="0" err="1">
                <a:solidFill>
                  <a:schemeClr val="bg1"/>
                </a:solidFill>
                <a:sym typeface="Wingdings" pitchFamily="2" charset="2"/>
              </a:rPr>
              <a:t>R</a:t>
            </a:r>
            <a:r>
              <a:rPr lang="en-GB" sz="3200" b="0" dirty="0" err="1">
                <a:solidFill>
                  <a:schemeClr val="bg1"/>
                </a:solidFill>
                <a:sym typeface="Wingdings" pitchFamily="2" charset="2"/>
              </a:rPr>
              <a:t>egressive</a:t>
            </a:r>
            <a:endParaRPr lang="en-GB" sz="3200" b="0" dirty="0">
              <a:solidFill>
                <a:schemeClr val="bg1"/>
              </a:solidFill>
              <a:sym typeface="Wingdings" pitchFamily="2" charset="2"/>
            </a:endParaRPr>
          </a:p>
          <a:p>
            <a:pPr algn="ctr">
              <a:lnSpc>
                <a:spcPct val="100000"/>
              </a:lnSpc>
            </a:pPr>
            <a:r>
              <a:rPr lang="en-GB" sz="3200" b="1" dirty="0">
                <a:solidFill>
                  <a:schemeClr val="bg1"/>
                </a:solidFill>
                <a:sym typeface="Wingdings" pitchFamily="2" charset="2"/>
              </a:rPr>
              <a:t>M</a:t>
            </a:r>
            <a:r>
              <a:rPr lang="en-GB" sz="3200" b="0" dirty="0">
                <a:solidFill>
                  <a:schemeClr val="bg1"/>
                </a:solidFill>
                <a:sym typeface="Wingdings" pitchFamily="2" charset="2"/>
              </a:rPr>
              <a:t>oving </a:t>
            </a:r>
            <a:r>
              <a:rPr lang="en-GB" sz="3200" b="1" dirty="0">
                <a:solidFill>
                  <a:schemeClr val="bg1"/>
                </a:solidFill>
                <a:sym typeface="Wingdings" pitchFamily="2" charset="2"/>
              </a:rPr>
              <a:t>A</a:t>
            </a:r>
            <a:r>
              <a:rPr lang="en-GB" sz="3200" b="0" dirty="0">
                <a:solidFill>
                  <a:schemeClr val="bg1"/>
                </a:solidFill>
                <a:sym typeface="Wingdings" pitchFamily="2" charset="2"/>
              </a:rPr>
              <a:t>verage </a:t>
            </a:r>
            <a:endParaRPr lang="en-NL" sz="32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EFF1874-0402-0CEE-9247-FD4DE7EA7379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 bwMode="auto">
          <a:xfrm>
            <a:off x="5071306" y="2962002"/>
            <a:ext cx="3678923" cy="202440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0A60441-34BE-5605-D018-D32BC030601D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 bwMode="auto">
          <a:xfrm flipV="1">
            <a:off x="5071306" y="4857213"/>
            <a:ext cx="3678923" cy="193965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7542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43F2-3D73-4144-851F-EC5BCC8E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Temporal autocorrelation</a:t>
            </a:r>
            <a:br>
              <a:rPr lang="en-US" sz="4800" b="1" dirty="0"/>
            </a:br>
            <a:r>
              <a:rPr lang="en-US" sz="4400" b="0" dirty="0"/>
              <a:t>R – implementation</a:t>
            </a:r>
            <a:endParaRPr lang="en-GB" sz="48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26769-867F-AEB5-0460-B77B5265A230}"/>
              </a:ext>
            </a:extLst>
          </p:cNvPr>
          <p:cNvSpPr txBox="1"/>
          <p:nvPr/>
        </p:nvSpPr>
        <p:spPr>
          <a:xfrm>
            <a:off x="1282217" y="2607830"/>
            <a:ext cx="9624390" cy="73539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corAR1(value, form)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04820-7061-4426-6942-919661246FF1}"/>
              </a:ext>
            </a:extLst>
          </p:cNvPr>
          <p:cNvSpPr txBox="1"/>
          <p:nvPr/>
        </p:nvSpPr>
        <p:spPr>
          <a:xfrm>
            <a:off x="1123122" y="3857727"/>
            <a:ext cx="10083041" cy="73539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corARMA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value,form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p, q)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18C93-6B68-C43E-67BC-2D3459CB8AE0}"/>
              </a:ext>
            </a:extLst>
          </p:cNvPr>
          <p:cNvSpPr txBox="1"/>
          <p:nvPr/>
        </p:nvSpPr>
        <p:spPr>
          <a:xfrm>
            <a:off x="5217043" y="1903937"/>
            <a:ext cx="1743834" cy="6019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autoregressive parameters</a:t>
            </a:r>
            <a:r>
              <a:rPr lang="en-NL" sz="2000" dirty="0">
                <a:latin typeface="+mn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83DB8-F0CE-E9E0-5D14-4E21C2E9A946}"/>
              </a:ext>
            </a:extLst>
          </p:cNvPr>
          <p:cNvSpPr txBox="1"/>
          <p:nvPr/>
        </p:nvSpPr>
        <p:spPr>
          <a:xfrm>
            <a:off x="4545336" y="4605456"/>
            <a:ext cx="1713804" cy="1461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GB" b="1" dirty="0"/>
              <a:t>autoregressive </a:t>
            </a:r>
            <a:r>
              <a:rPr lang="en-GB" dirty="0"/>
              <a:t>&amp;</a:t>
            </a:r>
          </a:p>
          <a:p>
            <a:r>
              <a:rPr lang="en-GB" b="1" dirty="0"/>
              <a:t>moving average </a:t>
            </a:r>
            <a:r>
              <a:rPr lang="en-GB" dirty="0"/>
              <a:t>parameters</a:t>
            </a:r>
            <a:r>
              <a:rPr lang="en-NL"/>
              <a:t>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8B596-45B0-116D-4724-33E3BF55837D}"/>
              </a:ext>
            </a:extLst>
          </p:cNvPr>
          <p:cNvSpPr txBox="1"/>
          <p:nvPr/>
        </p:nvSpPr>
        <p:spPr>
          <a:xfrm>
            <a:off x="7780200" y="1912534"/>
            <a:ext cx="150846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Covariate with time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9C85CA8-A373-5B5B-CF16-D9F98F86004B}"/>
              </a:ext>
            </a:extLst>
          </p:cNvPr>
          <p:cNvSpPr/>
          <p:nvPr/>
        </p:nvSpPr>
        <p:spPr bwMode="auto">
          <a:xfrm>
            <a:off x="7671904" y="1731937"/>
            <a:ext cx="1726234" cy="169706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93CBCA1-85F9-6FBE-D3F1-D54F26AC8E60}"/>
              </a:ext>
            </a:extLst>
          </p:cNvPr>
          <p:cNvSpPr/>
          <p:nvPr/>
        </p:nvSpPr>
        <p:spPr bwMode="auto">
          <a:xfrm>
            <a:off x="5203241" y="1731936"/>
            <a:ext cx="1852130" cy="170418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D288D-44A3-6008-DE82-F88C6DE6B648}"/>
              </a:ext>
            </a:extLst>
          </p:cNvPr>
          <p:cNvSpPr txBox="1"/>
          <p:nvPr/>
        </p:nvSpPr>
        <p:spPr>
          <a:xfrm>
            <a:off x="6620634" y="4897844"/>
            <a:ext cx="150846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Covariate with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78FCE-CB39-674F-CE1E-FAA14C5A4CEC}"/>
              </a:ext>
            </a:extLst>
          </p:cNvPr>
          <p:cNvSpPr txBox="1"/>
          <p:nvPr/>
        </p:nvSpPr>
        <p:spPr>
          <a:xfrm>
            <a:off x="8766273" y="4751650"/>
            <a:ext cx="1852130" cy="877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GB" dirty="0"/>
              <a:t>autoregressive and moving average order</a:t>
            </a:r>
            <a:r>
              <a:rPr lang="en-NL" dirty="0"/>
              <a:t>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4E03F0F-4ECB-9C2A-C075-6A438D391A94}"/>
              </a:ext>
            </a:extLst>
          </p:cNvPr>
          <p:cNvSpPr/>
          <p:nvPr/>
        </p:nvSpPr>
        <p:spPr bwMode="auto">
          <a:xfrm>
            <a:off x="4488022" y="3756350"/>
            <a:ext cx="1852130" cy="2512020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22A9168-5231-2E99-45A4-6E7D58BEDAB0}"/>
              </a:ext>
            </a:extLst>
          </p:cNvPr>
          <p:cNvSpPr/>
          <p:nvPr/>
        </p:nvSpPr>
        <p:spPr bwMode="auto">
          <a:xfrm>
            <a:off x="6448804" y="3756350"/>
            <a:ext cx="1852130" cy="207345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4BF0571-99C1-62DB-C10E-B4534B275064}"/>
              </a:ext>
            </a:extLst>
          </p:cNvPr>
          <p:cNvSpPr/>
          <p:nvPr/>
        </p:nvSpPr>
        <p:spPr bwMode="auto">
          <a:xfrm>
            <a:off x="8662429" y="3778706"/>
            <a:ext cx="2052254" cy="207345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3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42861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E2C5-0E90-1349-8DB8-7D22749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  <a:br>
              <a:rPr lang="en-US" sz="4800" b="1" dirty="0"/>
            </a:br>
            <a:r>
              <a:rPr lang="en-US" sz="4400" b="0" dirty="0"/>
              <a:t>The math behind the model</a:t>
            </a:r>
            <a:endParaRPr lang="en-GB" sz="4800" b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6297FA-FDF7-5242-A8B2-C6C65DEE45EE}"/>
              </a:ext>
            </a:extLst>
          </p:cNvPr>
          <p:cNvGrpSpPr/>
          <p:nvPr/>
        </p:nvGrpSpPr>
        <p:grpSpPr>
          <a:xfrm>
            <a:off x="2115951" y="3940422"/>
            <a:ext cx="2499668" cy="2277766"/>
            <a:chOff x="602721" y="3573470"/>
            <a:chExt cx="2500319" cy="2278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9E1338-0583-8F43-A396-03385DF99002}"/>
                </a:ext>
              </a:extLst>
            </p:cNvPr>
            <p:cNvSpPr/>
            <p:nvPr/>
          </p:nvSpPr>
          <p:spPr bwMode="auto">
            <a:xfrm>
              <a:off x="602721" y="3573470"/>
              <a:ext cx="2500319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0213DC2-A999-7C4A-B7D3-717A16BD1D44}"/>
                    </a:ext>
                  </a:extLst>
                </p:cNvPr>
                <p:cNvSpPr/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GB" sz="3200" b="1">
                                    <a:latin typeface="Cambria Math" charset="0"/>
                                  </a:rPr>
                                  <m:t>𝐕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FBA42C-63C1-B74A-A0D2-8E70F4ABCC64}"/>
                </a:ext>
              </a:extLst>
            </p:cNvPr>
            <p:cNvSpPr txBox="1"/>
            <p:nvPr/>
          </p:nvSpPr>
          <p:spPr>
            <a:xfrm>
              <a:off x="602722" y="3573471"/>
              <a:ext cx="2500318" cy="70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Helvetica" charset="0"/>
                  <a:ea typeface="Helvetica" charset="0"/>
                  <a:cs typeface="Helvetica" charset="0"/>
                </a:rPr>
                <a:t>Normally distributed errors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AB5552-40A3-294C-AC2D-FB8AA74204FC}"/>
              </a:ext>
            </a:extLst>
          </p:cNvPr>
          <p:cNvGrpSpPr/>
          <p:nvPr/>
        </p:nvGrpSpPr>
        <p:grpSpPr>
          <a:xfrm>
            <a:off x="5221007" y="3933056"/>
            <a:ext cx="5481915" cy="2285133"/>
            <a:chOff x="4151930" y="3566102"/>
            <a:chExt cx="5483344" cy="2285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1F13B-882E-134E-BF0E-7F40A65FE4B4}"/>
                </a:ext>
              </a:extLst>
            </p:cNvPr>
            <p:cNvSpPr/>
            <p:nvPr/>
          </p:nvSpPr>
          <p:spPr bwMode="auto">
            <a:xfrm>
              <a:off x="4234122" y="3566102"/>
              <a:ext cx="5401152" cy="2285728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ADCA2A-BAED-CB47-9A0E-4D000B6A4E4F}"/>
                    </a:ext>
                  </a:extLst>
                </p:cNvPr>
                <p:cNvSpPr/>
                <p:nvPr/>
              </p:nvSpPr>
              <p:spPr>
                <a:xfrm>
                  <a:off x="4151930" y="4098744"/>
                  <a:ext cx="4349824" cy="1743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 smtClean="0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ADCA2A-BAED-CB47-9A0E-4D000B6A4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4349824" cy="1743945"/>
                </a:xfrm>
                <a:prstGeom prst="rect">
                  <a:avLst/>
                </a:prstGeom>
                <a:blipFill>
                  <a:blip r:embed="rId3"/>
                  <a:stretch>
                    <a:fillRect b="-289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CDA98-3AA7-0347-B18E-B5DCFD776940}"/>
                </a:ext>
              </a:extLst>
            </p:cNvPr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Helvetica" charset="0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F432956-3C2B-9344-904F-28EF43042AF6}"/>
              </a:ext>
            </a:extLst>
          </p:cNvPr>
          <p:cNvCxnSpPr>
            <a:stCxn id="29" idx="2"/>
            <a:endCxn id="13" idx="0"/>
          </p:cNvCxnSpPr>
          <p:nvPr/>
        </p:nvCxnSpPr>
        <p:spPr>
          <a:xfrm rot="5400000">
            <a:off x="4754087" y="1703177"/>
            <a:ext cx="848945" cy="3625547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FA59603-E2E6-BF48-8A63-E124F27D9AFE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 rot="16200000" flipH="1">
            <a:off x="7076402" y="3006407"/>
            <a:ext cx="841578" cy="1011719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3920B3-968A-2944-A49F-08C930DE146C}"/>
                  </a:ext>
                </a:extLst>
              </p:cNvPr>
              <p:cNvSpPr txBox="1"/>
              <p:nvPr/>
            </p:nvSpPr>
            <p:spPr>
              <a:xfrm>
                <a:off x="2161474" y="1861890"/>
                <a:ext cx="5218865" cy="126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799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3920B3-968A-2944-A49F-08C930DE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474" y="1861890"/>
                <a:ext cx="5218865" cy="1260602"/>
              </a:xfrm>
              <a:prstGeom prst="rect">
                <a:avLst/>
              </a:prstGeom>
              <a:blipFill>
                <a:blip r:embed="rId4"/>
                <a:stretch>
                  <a:fillRect t="-3030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640D9-60C0-C947-BD20-423F4FEB096D}"/>
              </a:ext>
            </a:extLst>
          </p:cNvPr>
          <p:cNvGrpSpPr/>
          <p:nvPr/>
        </p:nvGrpSpPr>
        <p:grpSpPr>
          <a:xfrm>
            <a:off x="6012187" y="1502289"/>
            <a:ext cx="1950983" cy="1589189"/>
            <a:chOff x="6450611" y="1747417"/>
            <a:chExt cx="1951491" cy="158960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AEE22-F0A1-0E4D-9ABF-EA0BB32B6CD9}"/>
                </a:ext>
              </a:extLst>
            </p:cNvPr>
            <p:cNvSpPr txBox="1"/>
            <p:nvPr/>
          </p:nvSpPr>
          <p:spPr>
            <a:xfrm>
              <a:off x="6450611" y="1747417"/>
              <a:ext cx="195149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Random part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6ACE7-C843-A344-97A2-824E22B491DB}"/>
                </a:ext>
              </a:extLst>
            </p:cNvPr>
            <p:cNvSpPr/>
            <p:nvPr/>
          </p:nvSpPr>
          <p:spPr bwMode="auto">
            <a:xfrm>
              <a:off x="7104808" y="2127521"/>
              <a:ext cx="650404" cy="1209499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4B83C63-B09D-4540-803E-C71666873915}"/>
              </a:ext>
            </a:extLst>
          </p:cNvPr>
          <p:cNvSpPr/>
          <p:nvPr/>
        </p:nvSpPr>
        <p:spPr bwMode="auto">
          <a:xfrm>
            <a:off x="6252360" y="4465559"/>
            <a:ext cx="1066188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5B8DA8B-0F5E-9643-BB1E-B864F33836AF}"/>
              </a:ext>
            </a:extLst>
          </p:cNvPr>
          <p:cNvSpPr/>
          <p:nvPr/>
        </p:nvSpPr>
        <p:spPr bwMode="auto">
          <a:xfrm>
            <a:off x="8254652" y="5516563"/>
            <a:ext cx="1080120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ADAC7-E08D-1448-A182-C8D98CF55ACF}"/>
              </a:ext>
            </a:extLst>
          </p:cNvPr>
          <p:cNvSpPr txBox="1"/>
          <p:nvPr/>
        </p:nvSpPr>
        <p:spPr>
          <a:xfrm>
            <a:off x="9910544" y="5229200"/>
            <a:ext cx="1962369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Variances are not equal across observations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CDD905-345F-074A-A4FE-CFA532904846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 bwMode="auto">
          <a:xfrm flipH="1" flipV="1">
            <a:off x="7318548" y="4829865"/>
            <a:ext cx="2591996" cy="837917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3D4B09A-26FD-3A4C-AFA6-B7B60B6A6F01}"/>
              </a:ext>
            </a:extLst>
          </p:cNvPr>
          <p:cNvCxnSpPr>
            <a:cxnSpLocks/>
            <a:stCxn id="32" idx="1"/>
            <a:endCxn id="31" idx="6"/>
          </p:cNvCxnSpPr>
          <p:nvPr/>
        </p:nvCxnSpPr>
        <p:spPr bwMode="auto">
          <a:xfrm rot="10800000" flipV="1">
            <a:off x="9334772" y="5667781"/>
            <a:ext cx="575772" cy="213087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CC2A3B9-A083-154C-A042-D8FD4158A091}"/>
              </a:ext>
            </a:extLst>
          </p:cNvPr>
          <p:cNvSpPr/>
          <p:nvPr/>
        </p:nvSpPr>
        <p:spPr bwMode="auto">
          <a:xfrm>
            <a:off x="8326660" y="4437112"/>
            <a:ext cx="936104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AD8932-BF45-D247-A6A7-E78D11F42239}"/>
              </a:ext>
            </a:extLst>
          </p:cNvPr>
          <p:cNvSpPr txBox="1"/>
          <p:nvPr/>
        </p:nvSpPr>
        <p:spPr>
          <a:xfrm>
            <a:off x="9334772" y="3140968"/>
            <a:ext cx="196236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Observations are not independent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4B401C-2CF9-324F-BD08-5A2E7B6BC6D6}"/>
              </a:ext>
            </a:extLst>
          </p:cNvPr>
          <p:cNvCxnSpPr>
            <a:cxnSpLocks/>
            <a:stCxn id="52" idx="2"/>
            <a:endCxn id="41" idx="7"/>
          </p:cNvCxnSpPr>
          <p:nvPr/>
        </p:nvCxnSpPr>
        <p:spPr bwMode="auto">
          <a:xfrm flipH="1">
            <a:off x="9125675" y="3725743"/>
            <a:ext cx="1190282" cy="81807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11318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  <a:br>
              <a:rPr lang="en-US" sz="4800" b="1" dirty="0"/>
            </a:br>
            <a:r>
              <a:rPr lang="en-US" sz="4400" b="0" dirty="0"/>
              <a:t>Fitting </a:t>
            </a:r>
            <a:r>
              <a:rPr lang="en-GB" sz="4400" b="0" dirty="0"/>
              <a:t>correlation functions</a:t>
            </a:r>
            <a:endParaRPr lang="en-GB" sz="48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81E46-135B-1642-BF41-595383C2F07B}"/>
              </a:ext>
            </a:extLst>
          </p:cNvPr>
          <p:cNvSpPr/>
          <p:nvPr/>
        </p:nvSpPr>
        <p:spPr>
          <a:xfrm>
            <a:off x="621804" y="2169607"/>
            <a:ext cx="3301140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Exponential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corExp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62A11-83A5-7741-BC44-8C00322F6C48}"/>
              </a:ext>
            </a:extLst>
          </p:cNvPr>
          <p:cNvSpPr/>
          <p:nvPr/>
        </p:nvSpPr>
        <p:spPr>
          <a:xfrm>
            <a:off x="633742" y="4307996"/>
            <a:ext cx="3301140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Gaussian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corGaus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B7C2F-6CD8-9C44-8C31-B741C14634FA}"/>
              </a:ext>
            </a:extLst>
          </p:cNvPr>
          <p:cNvSpPr/>
          <p:nvPr/>
        </p:nvSpPr>
        <p:spPr>
          <a:xfrm>
            <a:off x="4311935" y="3135576"/>
            <a:ext cx="3301140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Linear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corLin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39E1E-C129-D74B-B5BE-67CB7DA90909}"/>
              </a:ext>
            </a:extLst>
          </p:cNvPr>
          <p:cNvSpPr/>
          <p:nvPr/>
        </p:nvSpPr>
        <p:spPr>
          <a:xfrm>
            <a:off x="7803544" y="2169607"/>
            <a:ext cx="3708374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Spherical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corSpher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8F8B27-B5EE-F646-B289-B7DF198B6050}"/>
              </a:ext>
            </a:extLst>
          </p:cNvPr>
          <p:cNvSpPr/>
          <p:nvPr/>
        </p:nvSpPr>
        <p:spPr>
          <a:xfrm>
            <a:off x="7803544" y="4307996"/>
            <a:ext cx="3720311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Rational quadratic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corRatio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35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Spatial autocorrelation</a:t>
            </a:r>
            <a:br>
              <a:rPr lang="en-US" sz="4800" dirty="0"/>
            </a:br>
            <a:r>
              <a:rPr lang="en-US" sz="4400" b="0" dirty="0"/>
              <a:t>Fitting </a:t>
            </a:r>
            <a:r>
              <a:rPr lang="en-GB" sz="4400" b="0" dirty="0"/>
              <a:t>correlation functions</a:t>
            </a:r>
            <a:endParaRPr lang="en-GB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22418-D110-2348-842B-7FD5C436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524" y="1816930"/>
            <a:ext cx="8227457" cy="4171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2F2838-678D-DE4D-87D2-6E92DA3C8764}"/>
              </a:ext>
            </a:extLst>
          </p:cNvPr>
          <p:cNvSpPr/>
          <p:nvPr/>
        </p:nvSpPr>
        <p:spPr>
          <a:xfrm>
            <a:off x="7317521" y="2138577"/>
            <a:ext cx="3554380" cy="1569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Variograms are measures the spatial dependence between two sites</a:t>
            </a:r>
          </a:p>
        </p:txBody>
      </p:sp>
    </p:spTree>
    <p:extLst>
      <p:ext uri="{BB962C8B-B14F-4D97-AF65-F5344CB8AC3E}">
        <p14:creationId xmlns:p14="http://schemas.microsoft.com/office/powerpoint/2010/main" val="1653677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98B5-AEAA-E845-B935-16D2D538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Spatial autocorrelation</a:t>
            </a:r>
            <a:br>
              <a:rPr lang="en-US" sz="4800" dirty="0"/>
            </a:br>
            <a:r>
              <a:rPr lang="en-US" sz="4400" b="0" dirty="0"/>
              <a:t>Fitting </a:t>
            </a:r>
            <a:r>
              <a:rPr lang="en-GB" sz="4400" b="0" dirty="0"/>
              <a:t>correlation functions</a:t>
            </a:r>
            <a:endParaRPr lang="en-GB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F91E9-E438-2041-A6FF-3122B4C4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535" y="1897721"/>
            <a:ext cx="6489754" cy="4334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A7D0B5-0487-2A48-9DC8-7E467D2806BB}"/>
              </a:ext>
            </a:extLst>
          </p:cNvPr>
          <p:cNvSpPr/>
          <p:nvPr/>
        </p:nvSpPr>
        <p:spPr>
          <a:xfrm>
            <a:off x="315913" y="4686869"/>
            <a:ext cx="2659779" cy="119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dirty="0">
                <a:latin typeface="+mj-lt"/>
              </a:rPr>
              <a:t>nugget</a:t>
            </a:r>
            <a:r>
              <a:rPr lang="en-US" sz="2399" dirty="0">
                <a:latin typeface="+mj-lt"/>
              </a:rPr>
              <a:t> </a:t>
            </a:r>
            <a:r>
              <a:rPr lang="en-US" sz="2399" dirty="0">
                <a:latin typeface="+mj-lt"/>
                <a:sym typeface="Wingdings" pitchFamily="2" charset="2"/>
              </a:rPr>
              <a:t></a:t>
            </a:r>
            <a:r>
              <a:rPr lang="en-US" sz="2399" dirty="0">
                <a:latin typeface="+mj-lt"/>
              </a:rPr>
              <a:t> the y-value when the distance is 0.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6EA6F-0DCE-4146-9984-A099F227E6C1}"/>
              </a:ext>
            </a:extLst>
          </p:cNvPr>
          <p:cNvSpPr/>
          <p:nvPr/>
        </p:nvSpPr>
        <p:spPr>
          <a:xfrm>
            <a:off x="7510407" y="3141058"/>
            <a:ext cx="2908126" cy="8307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dirty="0">
                <a:solidFill>
                  <a:schemeClr val="bg1"/>
                </a:solidFill>
                <a:latin typeface="+mj-lt"/>
              </a:rPr>
              <a:t>sill</a:t>
            </a:r>
            <a:r>
              <a:rPr lang="en-US" sz="23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399" dirty="0">
                <a:solidFill>
                  <a:schemeClr val="bg1"/>
                </a:solidFill>
                <a:latin typeface="+mj-lt"/>
                <a:sym typeface="Wingdings" pitchFamily="2" charset="2"/>
              </a:rPr>
              <a:t></a:t>
            </a:r>
            <a:r>
              <a:rPr lang="en-US" sz="2399" dirty="0">
                <a:solidFill>
                  <a:schemeClr val="bg1"/>
                </a:solidFill>
                <a:latin typeface="+mj-lt"/>
              </a:rPr>
              <a:t> the asymptotic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9D30D-6CFC-784A-B2AA-C34CCF85671C}"/>
              </a:ext>
            </a:extLst>
          </p:cNvPr>
          <p:cNvSpPr/>
          <p:nvPr/>
        </p:nvSpPr>
        <p:spPr>
          <a:xfrm>
            <a:off x="6651469" y="4687527"/>
            <a:ext cx="3227442" cy="8307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dirty="0">
                <a:solidFill>
                  <a:schemeClr val="bg1"/>
                </a:solidFill>
                <a:latin typeface="+mj-lt"/>
              </a:rPr>
              <a:t>range</a:t>
            </a:r>
            <a:r>
              <a:rPr lang="en-US" sz="2399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399" dirty="0">
                <a:solidFill>
                  <a:schemeClr val="bg1"/>
                </a:solidFill>
                <a:latin typeface="+mj-lt"/>
                <a:sym typeface="Wingdings" pitchFamily="2" charset="2"/>
              </a:rPr>
              <a:t></a:t>
            </a:r>
            <a:r>
              <a:rPr lang="en-US" sz="2399" dirty="0">
                <a:solidFill>
                  <a:schemeClr val="bg1"/>
                </a:solidFill>
                <a:latin typeface="+mj-lt"/>
              </a:rPr>
              <a:t> the distance where the sill occurs</a:t>
            </a:r>
          </a:p>
        </p:txBody>
      </p:sp>
    </p:spTree>
    <p:extLst>
      <p:ext uri="{BB962C8B-B14F-4D97-AF65-F5344CB8AC3E}">
        <p14:creationId xmlns:p14="http://schemas.microsoft.com/office/powerpoint/2010/main" val="186064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43F2-3D73-4144-851F-EC5BCC8E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/>
              <a:t>Spatial autocorrelation</a:t>
            </a:r>
            <a:br>
              <a:rPr lang="en-GB" sz="4800" b="1"/>
            </a:br>
            <a:r>
              <a:rPr lang="en-GB" sz="4400" b="0"/>
              <a:t>R – implementation</a:t>
            </a:r>
            <a:endParaRPr lang="en-GB" sz="4800" b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5ECE1-C660-7038-E05C-9AFAD4A0216A}"/>
              </a:ext>
            </a:extLst>
          </p:cNvPr>
          <p:cNvSpPr txBox="1"/>
          <p:nvPr/>
        </p:nvSpPr>
        <p:spPr>
          <a:xfrm>
            <a:off x="1657693" y="1849250"/>
            <a:ext cx="8873438" cy="31700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corSpher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form, nugget, metric)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corLin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 form, nugget , metric)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corRatio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form, nugget , metric)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corGaus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form, nugget , metric)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corExp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 form, nugget , metric)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E31DA-AD3C-024D-9009-89025E6D5E9C}"/>
              </a:ext>
            </a:extLst>
          </p:cNvPr>
          <p:cNvSpPr txBox="1"/>
          <p:nvPr/>
        </p:nvSpPr>
        <p:spPr>
          <a:xfrm>
            <a:off x="4428092" y="5063685"/>
            <a:ext cx="1468339" cy="9941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GB" dirty="0"/>
              <a:t>The spatial </a:t>
            </a:r>
            <a:r>
              <a:rPr lang="en-GB" dirty="0" err="1"/>
              <a:t>covarianties</a:t>
            </a:r>
            <a:endParaRPr lang="en-GB" dirty="0"/>
          </a:p>
          <a:p>
            <a:r>
              <a:rPr lang="en-GB" sz="1400" dirty="0"/>
              <a:t>Lat/Long</a:t>
            </a:r>
          </a:p>
          <a:p>
            <a:r>
              <a:rPr lang="en-GB" sz="1400" dirty="0"/>
              <a:t>x/y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42372F-B190-B585-AF8A-4BF373656C4D}"/>
              </a:ext>
            </a:extLst>
          </p:cNvPr>
          <p:cNvSpPr/>
          <p:nvPr/>
        </p:nvSpPr>
        <p:spPr bwMode="auto">
          <a:xfrm>
            <a:off x="4380608" y="1728927"/>
            <a:ext cx="1558153" cy="4455318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47D7AA-F6B7-C75D-42A1-566E24895A94}"/>
              </a:ext>
            </a:extLst>
          </p:cNvPr>
          <p:cNvSpPr/>
          <p:nvPr/>
        </p:nvSpPr>
        <p:spPr bwMode="auto">
          <a:xfrm>
            <a:off x="6039115" y="1728927"/>
            <a:ext cx="1635918" cy="4455318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A5770-EEA6-1209-093F-542C3CF47EEF}"/>
              </a:ext>
            </a:extLst>
          </p:cNvPr>
          <p:cNvSpPr txBox="1"/>
          <p:nvPr/>
        </p:nvSpPr>
        <p:spPr>
          <a:xfrm>
            <a:off x="6122904" y="5080402"/>
            <a:ext cx="1468339" cy="7894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GB" dirty="0"/>
              <a:t>Nugget effect</a:t>
            </a:r>
          </a:p>
          <a:p>
            <a:r>
              <a:rPr lang="en-GB" sz="1400" dirty="0"/>
              <a:t>Cor at lag </a:t>
            </a:r>
            <a:r>
              <a:rPr lang="en-GB" sz="1400" dirty="0" err="1"/>
              <a:t>dist</a:t>
            </a:r>
            <a:r>
              <a:rPr lang="en-GB" sz="1400" dirty="0"/>
              <a:t> =0</a:t>
            </a:r>
            <a:endParaRPr lang="en-GB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70D29B-278A-678B-8A94-4B9EE3A2A79D}"/>
              </a:ext>
            </a:extLst>
          </p:cNvPr>
          <p:cNvSpPr/>
          <p:nvPr/>
        </p:nvSpPr>
        <p:spPr bwMode="auto">
          <a:xfrm>
            <a:off x="8098419" y="1728926"/>
            <a:ext cx="1635918" cy="4455318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00E39-D0EF-9A26-0223-5DAEF20971A0}"/>
              </a:ext>
            </a:extLst>
          </p:cNvPr>
          <p:cNvSpPr txBox="1"/>
          <p:nvPr/>
        </p:nvSpPr>
        <p:spPr>
          <a:xfrm>
            <a:off x="8182208" y="5080401"/>
            <a:ext cx="1468339" cy="9941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GB" dirty="0"/>
              <a:t>distance metric</a:t>
            </a:r>
          </a:p>
          <a:p>
            <a:r>
              <a:rPr lang="en-GB" sz="1400" dirty="0"/>
              <a:t>Euclidean?</a:t>
            </a:r>
          </a:p>
          <a:p>
            <a:r>
              <a:rPr lang="en-GB" sz="1400" dirty="0"/>
              <a:t>Manhattan?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9268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399300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Phylogenetic autocorrelation</a:t>
            </a:r>
            <a:br>
              <a:rPr lang="en-US" sz="4800" dirty="0"/>
            </a:br>
            <a:endParaRPr lang="en-GB" sz="4800" b="1" dirty="0"/>
          </a:p>
        </p:txBody>
      </p:sp>
      <p:pic>
        <p:nvPicPr>
          <p:cNvPr id="6148" name="Picture 4" descr="Common patterns in trait evolution. Several common, non-mutually... |  Download Scientific Diagram">
            <a:extLst>
              <a:ext uri="{FF2B5EF4-FFF2-40B4-BE49-F238E27FC236}">
                <a16:creationId xmlns:a16="http://schemas.microsoft.com/office/drawing/2014/main" id="{A79F1534-7CD0-E416-6CA8-DAB17A06F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7" b="45305"/>
          <a:stretch/>
        </p:blipFill>
        <p:spPr bwMode="auto">
          <a:xfrm>
            <a:off x="735688" y="2742795"/>
            <a:ext cx="10717447" cy="315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FAA60-C09D-8A6D-94D2-C5D4997F88AA}"/>
              </a:ext>
            </a:extLst>
          </p:cNvPr>
          <p:cNvSpPr txBox="1"/>
          <p:nvPr/>
        </p:nvSpPr>
        <p:spPr>
          <a:xfrm>
            <a:off x="1273854" y="1567613"/>
            <a:ext cx="2534390" cy="10525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Positive Phylogenetic Autocorrelation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Evolutionary similarity means similar traits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1F7C2-264C-E373-610D-4E5565FF249D}"/>
              </a:ext>
            </a:extLst>
          </p:cNvPr>
          <p:cNvSpPr txBox="1"/>
          <p:nvPr/>
        </p:nvSpPr>
        <p:spPr>
          <a:xfrm>
            <a:off x="4851590" y="1567613"/>
            <a:ext cx="2534390" cy="10525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No Phylogenetic Autocorrelation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Evolutionary similarity does not affect trait similarity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EB1CE-13C6-D9BB-5175-3BA00C21AFBA}"/>
              </a:ext>
            </a:extLst>
          </p:cNvPr>
          <p:cNvSpPr txBox="1"/>
          <p:nvPr/>
        </p:nvSpPr>
        <p:spPr>
          <a:xfrm>
            <a:off x="8204375" y="1571287"/>
            <a:ext cx="2837794" cy="10525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Negative Phylogenetic Autocorrelation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Evolutionary Similarity means different traits</a:t>
            </a:r>
          </a:p>
        </p:txBody>
      </p:sp>
    </p:spTree>
    <p:extLst>
      <p:ext uri="{BB962C8B-B14F-4D97-AF65-F5344CB8AC3E}">
        <p14:creationId xmlns:p14="http://schemas.microsoft.com/office/powerpoint/2010/main" val="188617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999870" y="1167992"/>
            <a:ext cx="1950983" cy="1542699"/>
            <a:chOff x="6450611" y="1747417"/>
            <a:chExt cx="1951491" cy="1543101"/>
          </a:xfrm>
        </p:grpSpPr>
        <p:sp>
          <p:nvSpPr>
            <p:cNvPr id="8" name="TextBox 7"/>
            <p:cNvSpPr txBox="1"/>
            <p:nvPr/>
          </p:nvSpPr>
          <p:spPr>
            <a:xfrm>
              <a:off x="6450611" y="1747417"/>
              <a:ext cx="195149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nl-NL" sz="2000" dirty="0">
                  <a:solidFill>
                    <a:srgbClr val="CC0000"/>
                  </a:solidFill>
                  <a:latin typeface="+mj-lt"/>
                  <a:ea typeface="Helvetica" charset="0"/>
                  <a:cs typeface="Helvetica" charset="0"/>
                </a:rPr>
                <a:t>Random part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104808" y="2127521"/>
              <a:ext cx="650404" cy="1162997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sz="2000" b="1">
                <a:latin typeface="+mj-lt"/>
                <a:ea typeface="Helvetica" charset="0"/>
                <a:cs typeface="Helvetica" charset="0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2255191" y="3566507"/>
            <a:ext cx="3103769" cy="2277767"/>
          </a:xfrm>
          <a:prstGeom prst="rect">
            <a:avLst/>
          </a:prstGeom>
          <a:solidFill>
            <a:srgbClr val="CC0000">
              <a:alpha val="18039"/>
            </a:srgbClr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sz="1600" b="1">
              <a:latin typeface="+mj-lt"/>
              <a:ea typeface="Helvetica" charset="0"/>
              <a:cs typeface="Helvetica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186926" y="3566507"/>
            <a:ext cx="3955918" cy="2277767"/>
          </a:xfrm>
          <a:prstGeom prst="rect">
            <a:avLst/>
          </a:prstGeom>
          <a:solidFill>
            <a:srgbClr val="CC0000">
              <a:alpha val="18039"/>
            </a:srgbClr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sz="1600" b="1">
              <a:latin typeface="+mj-lt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2089" y="1497099"/>
                <a:ext cx="5231689" cy="126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799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7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799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799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7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sz="2799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7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799" i="1">
                          <a:latin typeface="Cambria Math" charset="0"/>
                          <a:ea typeface="Helvetica" charset="0"/>
                          <a:cs typeface="Helvetica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799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7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27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799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089" y="1497099"/>
                <a:ext cx="5231689" cy="1260602"/>
              </a:xfrm>
              <a:prstGeom prst="rect">
                <a:avLst/>
              </a:prstGeom>
              <a:blipFill>
                <a:blip r:embed="rId2"/>
                <a:stretch>
                  <a:fillRect t="-4040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A General Linear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7364" y="5859918"/>
            <a:ext cx="396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nl-NL" sz="2000" dirty="0">
                <a:solidFill>
                  <a:srgbClr val="CC0000"/>
                </a:solidFill>
                <a:latin typeface="+mj-lt"/>
                <a:ea typeface="Helvetica" charset="0"/>
                <a:cs typeface="Helvetica" charset="0"/>
              </a:rPr>
              <a:t>Variance-covariance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731949" y="4126045"/>
                <a:ext cx="2781018" cy="1721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999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9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9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9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999" i="1">
                          <a:latin typeface="Cambria Math" charset="0"/>
                          <a:ea typeface="Helvetica" charset="0"/>
                          <a:cs typeface="Helvetica" charset="0"/>
                        </a:rPr>
                        <m:t>:</m:t>
                      </m:r>
                      <m:sSub>
                        <m:sSubPr>
                          <m:ctrlPr>
                            <a:rPr lang="en-US" sz="3999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3999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ctrlPr>
                                <a:rPr lang="mr-IN" sz="39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r>
                                <a:rPr lang="en-US" sz="3999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0,</m:t>
                              </m:r>
                              <m:r>
                                <a:rPr lang="en-US" sz="3999" b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𝐕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3999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949" y="4126045"/>
                <a:ext cx="2781018" cy="1721882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054453" y="4038688"/>
                <a:ext cx="4283609" cy="1798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99" b="1">
                          <a:latin typeface="Cambria Math" charset="0"/>
                          <a:ea typeface="Helvetica" charset="0"/>
                          <a:cs typeface="Helvetica" charset="0"/>
                        </a:rPr>
                        <m:t>𝐕</m:t>
                      </m:r>
                      <m:r>
                        <a:rPr lang="en-US" sz="3999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999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999" i="1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uk-UA" sz="39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mr-IN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3999" i="1"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uk-UA" sz="39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9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999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53" y="4038688"/>
                <a:ext cx="4283609" cy="1798890"/>
              </a:xfrm>
              <a:prstGeom prst="rect">
                <a:avLst/>
              </a:prstGeom>
              <a:blipFill>
                <a:blip r:embed="rId4"/>
                <a:stretch>
                  <a:fillRect b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255190" y="3566509"/>
            <a:ext cx="310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j-lt"/>
                <a:ea typeface="Helvetica" charset="0"/>
                <a:cs typeface="Helvetica" charset="0"/>
              </a:rPr>
              <a:t>Normally distributed errors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7878" y="3566508"/>
            <a:ext cx="2681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j-lt"/>
                <a:ea typeface="Helvetica" charset="0"/>
                <a:cs typeface="Helvetica" charset="0"/>
              </a:rPr>
              <a:t>Homogeneity of variances</a:t>
            </a:r>
          </a:p>
        </p:txBody>
      </p:sp>
      <p:cxnSp>
        <p:nvCxnSpPr>
          <p:cNvPr id="15" name="Elbow Connector 14"/>
          <p:cNvCxnSpPr>
            <a:stCxn id="9" idx="2"/>
            <a:endCxn id="21" idx="0"/>
          </p:cNvCxnSpPr>
          <p:nvPr/>
        </p:nvCxnSpPr>
        <p:spPr>
          <a:xfrm rot="5400000">
            <a:off x="4965135" y="1552630"/>
            <a:ext cx="855817" cy="3171938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2"/>
            <a:endCxn id="22" idx="0"/>
          </p:cNvCxnSpPr>
          <p:nvPr/>
        </p:nvCxnSpPr>
        <p:spPr>
          <a:xfrm rot="16200000" flipH="1">
            <a:off x="7144040" y="2545664"/>
            <a:ext cx="855817" cy="1185872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7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Phylogenetic autocorrelation</a:t>
            </a:r>
            <a:br>
              <a:rPr lang="en-US" sz="4800" dirty="0"/>
            </a:br>
            <a:endParaRPr lang="en-GB" sz="4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2167B-FA15-C4B2-187C-A815EE9B0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591" b="1"/>
          <a:stretch/>
        </p:blipFill>
        <p:spPr>
          <a:xfrm>
            <a:off x="4022934" y="1755552"/>
            <a:ext cx="7643384" cy="4065588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ADB17F-E808-9664-A3A0-51E9E98546DB}"/>
              </a:ext>
            </a:extLst>
          </p:cNvPr>
          <p:cNvSpPr/>
          <p:nvPr/>
        </p:nvSpPr>
        <p:spPr bwMode="auto">
          <a:xfrm>
            <a:off x="714799" y="1564621"/>
            <a:ext cx="2780994" cy="2160663"/>
          </a:xfrm>
          <a:prstGeom prst="roundRect">
            <a:avLst>
              <a:gd name="adj" fmla="val 7146"/>
            </a:avLst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correlation between species/nodes is determined by evolutionary: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A0D3E-E8F2-709C-4399-C94964D67778}"/>
              </a:ext>
            </a:extLst>
          </p:cNvPr>
          <p:cNvSpPr txBox="1"/>
          <p:nvPr/>
        </p:nvSpPr>
        <p:spPr>
          <a:xfrm>
            <a:off x="486393" y="4350410"/>
            <a:ext cx="1511093" cy="114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 dirty="0">
                <a:latin typeface="+mn-lt"/>
              </a:rPr>
              <a:t>Tempo </a:t>
            </a:r>
          </a:p>
          <a:p>
            <a:pPr algn="ctr">
              <a:lnSpc>
                <a:spcPct val="95000"/>
              </a:lnSpc>
            </a:pPr>
            <a:r>
              <a:rPr lang="en-GB" sz="1800" dirty="0">
                <a:latin typeface="+mn-lt"/>
                <a:sym typeface="Wingdings" pitchFamily="2" charset="2"/>
              </a:rPr>
              <a:t>Amount of change per unit time </a:t>
            </a: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109F-AEF5-44D0-3AD8-450935B8A27F}"/>
              </a:ext>
            </a:extLst>
          </p:cNvPr>
          <p:cNvSpPr txBox="1"/>
          <p:nvPr/>
        </p:nvSpPr>
        <p:spPr>
          <a:xfrm>
            <a:off x="2213225" y="4350410"/>
            <a:ext cx="1511093" cy="1403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 dirty="0">
                <a:latin typeface="+mn-lt"/>
              </a:rPr>
              <a:t>Mode </a:t>
            </a:r>
          </a:p>
          <a:p>
            <a:pPr algn="ctr">
              <a:lnSpc>
                <a:spcPct val="95000"/>
              </a:lnSpc>
            </a:pPr>
            <a:r>
              <a:rPr lang="en-GB" sz="1800" dirty="0">
                <a:latin typeface="+mn-lt"/>
                <a:sym typeface="Wingdings" pitchFamily="2" charset="2"/>
              </a:rPr>
              <a:t>mechanisms responsible for evolution and their patterns</a:t>
            </a:r>
            <a:endParaRPr lang="en-GB" sz="1800" dirty="0">
              <a:latin typeface="+mn-l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C50ECD0-35FA-A0AF-49B4-AC8FFBA2A609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 bwMode="auto">
          <a:xfrm rot="5400000">
            <a:off x="1361055" y="3606169"/>
            <a:ext cx="625126" cy="863356"/>
          </a:xfrm>
          <a:prstGeom prst="bentConnector3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3C539F2-C415-4092-37CD-8AA1A9511BE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rot="16200000" flipH="1">
            <a:off x="2224471" y="3606109"/>
            <a:ext cx="625126" cy="863476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207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AEBA-28D1-69CB-C02A-3926E93F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Phylogenetic autocorrelation</a:t>
            </a:r>
            <a:br>
              <a:rPr lang="en-US" sz="4400" dirty="0"/>
            </a:br>
            <a:r>
              <a:rPr lang="en-US" sz="4400" b="0" dirty="0"/>
              <a:t>Models of evolution</a:t>
            </a:r>
            <a:endParaRPr lang="en-NL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8912-0B47-A596-5CBA-94CCA0BC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AE73-3C51-2945-BD6A-A03D20502F5F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B57C5F-4218-463E-2619-106DA995E7AA}"/>
              </a:ext>
            </a:extLst>
          </p:cNvPr>
          <p:cNvSpPr/>
          <p:nvPr/>
        </p:nvSpPr>
        <p:spPr bwMode="auto">
          <a:xfrm>
            <a:off x="1121825" y="1958975"/>
            <a:ext cx="4752033" cy="945397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Brownian motion 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GB" sz="1600" dirty="0">
                <a:solidFill>
                  <a:schemeClr val="bg1"/>
                </a:solidFill>
              </a:rPr>
              <a:t>Random drift and constant rate 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through time and across lineages</a:t>
            </a:r>
            <a:endParaRPr kumimoji="0" lang="en-NL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9378DB-95F9-3420-7B25-8FF15494CEBE}"/>
              </a:ext>
            </a:extLst>
          </p:cNvPr>
          <p:cNvSpPr/>
          <p:nvPr/>
        </p:nvSpPr>
        <p:spPr bwMode="auto">
          <a:xfrm>
            <a:off x="6636934" y="1958975"/>
            <a:ext cx="4752033" cy="1038385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Ornstein–</a:t>
            </a:r>
            <a:r>
              <a:rPr kumimoji="0" lang="en-GB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Uhlenbeck</a:t>
            </a:r>
            <a:endParaRPr kumimoji="0" lang="en-GB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GB" sz="1600" dirty="0">
                <a:solidFill>
                  <a:schemeClr val="bg1"/>
                </a:solidFill>
              </a:rPr>
              <a:t>Changes got towards a fitness optimum on an adaptive landscape</a:t>
            </a:r>
            <a:endParaRPr kumimoji="0" lang="en-NL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4E196D-3057-AC1C-7D1B-A16A7A1E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29"/>
          <a:stretch/>
        </p:blipFill>
        <p:spPr>
          <a:xfrm>
            <a:off x="2034485" y="2997360"/>
            <a:ext cx="2224965" cy="30677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E1B1EA-23AC-E97C-53E1-91674126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3"/>
          <a:stretch/>
        </p:blipFill>
        <p:spPr>
          <a:xfrm>
            <a:off x="7929376" y="2997360"/>
            <a:ext cx="1983396" cy="30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94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43F2-3D73-4144-851F-EC5BCC8E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Phylogenetic autocorrelation</a:t>
            </a:r>
            <a:br>
              <a:rPr lang="en-US" sz="4800" b="1" dirty="0"/>
            </a:br>
            <a:r>
              <a:rPr lang="en-US" sz="4400" b="0" dirty="0"/>
              <a:t>R – implementation [Brownian]</a:t>
            </a:r>
            <a:endParaRPr lang="en-GB" sz="48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26769-867F-AEB5-0460-B77B5265A230}"/>
              </a:ext>
            </a:extLst>
          </p:cNvPr>
          <p:cNvSpPr txBox="1"/>
          <p:nvPr/>
        </p:nvSpPr>
        <p:spPr>
          <a:xfrm>
            <a:off x="1282217" y="2607830"/>
            <a:ext cx="9624390" cy="73539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corBrownian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phy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04820-7061-4426-6942-919661246FF1}"/>
              </a:ext>
            </a:extLst>
          </p:cNvPr>
          <p:cNvSpPr txBox="1"/>
          <p:nvPr/>
        </p:nvSpPr>
        <p:spPr>
          <a:xfrm>
            <a:off x="1123122" y="3857727"/>
            <a:ext cx="10083041" cy="73539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0" i="0" u="none" strike="noStrike" kern="1200" dirty="0" err="1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corPagel</a:t>
            </a:r>
            <a:r>
              <a:rPr lang="en-GB" sz="4800" b="0" i="0" u="none" strike="noStrike" kern="1200" dirty="0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</a:rPr>
              <a:t>value, </a:t>
            </a:r>
            <a:r>
              <a:rPr lang="en-GB" b="0" i="0" u="none" strike="noStrike" dirty="0" err="1">
                <a:effectLst/>
                <a:latin typeface="Courier New" panose="02070309020205020404" pitchFamily="49" charset="0"/>
              </a:rPr>
              <a:t>phy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</a:rPr>
              <a:t>)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8B596-45B0-116D-4724-33E3BF55837D}"/>
              </a:ext>
            </a:extLst>
          </p:cNvPr>
          <p:cNvSpPr txBox="1"/>
          <p:nvPr/>
        </p:nvSpPr>
        <p:spPr>
          <a:xfrm>
            <a:off x="7374868" y="1871569"/>
            <a:ext cx="1508469" cy="292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Phylogeny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9C85CA8-A373-5B5B-CF16-D9F98F86004B}"/>
              </a:ext>
            </a:extLst>
          </p:cNvPr>
          <p:cNvSpPr/>
          <p:nvPr/>
        </p:nvSpPr>
        <p:spPr bwMode="auto">
          <a:xfrm>
            <a:off x="7266572" y="1690972"/>
            <a:ext cx="1726234" cy="169706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D288D-44A3-6008-DE82-F88C6DE6B648}"/>
              </a:ext>
            </a:extLst>
          </p:cNvPr>
          <p:cNvSpPr txBox="1"/>
          <p:nvPr/>
        </p:nvSpPr>
        <p:spPr>
          <a:xfrm>
            <a:off x="5914267" y="4897844"/>
            <a:ext cx="1699756" cy="818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value of the parameter </a:t>
            </a:r>
            <a:r>
              <a:rPr lang="el-GR" sz="2000" dirty="0">
                <a:latin typeface="+mn-lt"/>
              </a:rPr>
              <a:t>λ</a:t>
            </a:r>
            <a:endParaRPr lang="nl-NL" sz="2000" dirty="0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l-GR" sz="1400" dirty="0">
                <a:latin typeface="+mn-lt"/>
              </a:rPr>
              <a:t>λ</a:t>
            </a:r>
            <a:r>
              <a:rPr lang="nl-NL" sz="1400" dirty="0">
                <a:latin typeface="+mn-lt"/>
              </a:rPr>
              <a:t>=</a:t>
            </a:r>
            <a:r>
              <a:rPr lang="nl-NL" sz="1400" dirty="0" err="1">
                <a:latin typeface="+mn-lt"/>
              </a:rPr>
              <a:t>Phylo</a:t>
            </a:r>
            <a:r>
              <a:rPr lang="nl-NL" sz="1400" dirty="0">
                <a:latin typeface="+mn-lt"/>
              </a:rPr>
              <a:t> </a:t>
            </a:r>
            <a:r>
              <a:rPr lang="nl-NL" sz="1400" dirty="0" err="1">
                <a:latin typeface="+mn-lt"/>
              </a:rPr>
              <a:t>Signal</a:t>
            </a:r>
            <a:endParaRPr lang="el-GR" sz="1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78FCE-CB39-674F-CE1E-FAA14C5A4CEC}"/>
              </a:ext>
            </a:extLst>
          </p:cNvPr>
          <p:cNvSpPr txBox="1"/>
          <p:nvPr/>
        </p:nvSpPr>
        <p:spPr>
          <a:xfrm>
            <a:off x="8226296" y="4744381"/>
            <a:ext cx="1406802" cy="292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US" sz="2000" dirty="0">
                <a:latin typeface="+mn-lt"/>
              </a:rPr>
              <a:t>Phylogeny</a:t>
            </a:r>
            <a:endParaRPr lang="en-NL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22A9168-5231-2E99-45A4-6E7D58BEDAB0}"/>
              </a:ext>
            </a:extLst>
          </p:cNvPr>
          <p:cNvSpPr/>
          <p:nvPr/>
        </p:nvSpPr>
        <p:spPr bwMode="auto">
          <a:xfrm>
            <a:off x="5816816" y="3771437"/>
            <a:ext cx="1852130" cy="207345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4BF0571-99C1-62DB-C10E-B4534B275064}"/>
              </a:ext>
            </a:extLst>
          </p:cNvPr>
          <p:cNvSpPr/>
          <p:nvPr/>
        </p:nvSpPr>
        <p:spPr bwMode="auto">
          <a:xfrm>
            <a:off x="8122452" y="3771437"/>
            <a:ext cx="1616971" cy="207345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65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43F2-3D73-4144-851F-EC5BCC8E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Phylogenetic autocorrelation</a:t>
            </a:r>
            <a:br>
              <a:rPr lang="en-US" sz="4800" b="1" dirty="0"/>
            </a:br>
            <a:r>
              <a:rPr lang="en-US" sz="4400" b="0" dirty="0"/>
              <a:t>R–implementation [Ornstein–</a:t>
            </a:r>
            <a:r>
              <a:rPr lang="en-US" sz="4400" b="0" dirty="0" err="1"/>
              <a:t>Uhlenbeck</a:t>
            </a:r>
            <a:r>
              <a:rPr lang="en-US" sz="4400" b="0" dirty="0"/>
              <a:t>]</a:t>
            </a:r>
            <a:endParaRPr lang="en-GB" sz="48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04820-7061-4426-6942-919661246FF1}"/>
              </a:ext>
            </a:extLst>
          </p:cNvPr>
          <p:cNvSpPr txBox="1"/>
          <p:nvPr/>
        </p:nvSpPr>
        <p:spPr>
          <a:xfrm>
            <a:off x="985838" y="2684314"/>
            <a:ext cx="10083041" cy="73539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0" i="0" u="none" strike="noStrike" kern="1200" dirty="0" err="1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corMartins</a:t>
            </a:r>
            <a:r>
              <a:rPr lang="en-GB" sz="4800" b="0" i="0" u="none" strike="noStrike" kern="1200" dirty="0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</a:rPr>
              <a:t>value, </a:t>
            </a:r>
            <a:r>
              <a:rPr lang="en-GB" b="0" i="0" u="none" strike="noStrike" dirty="0" err="1">
                <a:effectLst/>
                <a:latin typeface="Courier New" panose="02070309020205020404" pitchFamily="49" charset="0"/>
              </a:rPr>
              <a:t>phy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</a:rPr>
              <a:t>)</a:t>
            </a:r>
            <a:endParaRPr lang="en-N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D288D-44A3-6008-DE82-F88C6DE6B648}"/>
              </a:ext>
            </a:extLst>
          </p:cNvPr>
          <p:cNvSpPr txBox="1"/>
          <p:nvPr/>
        </p:nvSpPr>
        <p:spPr>
          <a:xfrm>
            <a:off x="6073210" y="3724491"/>
            <a:ext cx="1699756" cy="818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value of the parameter </a:t>
            </a:r>
            <a:r>
              <a:rPr lang="el-GR" sz="2000" dirty="0"/>
              <a:t>α</a:t>
            </a:r>
            <a:endParaRPr lang="nl-NL" sz="2000" dirty="0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l-GR" sz="1400" dirty="0"/>
              <a:t>α</a:t>
            </a:r>
            <a:r>
              <a:rPr lang="nl-NL" sz="1400" dirty="0">
                <a:latin typeface="+mn-lt"/>
              </a:rPr>
              <a:t>=optima</a:t>
            </a:r>
            <a:endParaRPr lang="el-GR" sz="1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78FCE-CB39-674F-CE1E-FAA14C5A4CEC}"/>
              </a:ext>
            </a:extLst>
          </p:cNvPr>
          <p:cNvSpPr txBox="1"/>
          <p:nvPr/>
        </p:nvSpPr>
        <p:spPr>
          <a:xfrm>
            <a:off x="8416935" y="3570968"/>
            <a:ext cx="1406802" cy="292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2000">
                <a:latin typeface="+mn-lt"/>
              </a:defRPr>
            </a:lvl1pPr>
          </a:lstStyle>
          <a:p>
            <a:r>
              <a:rPr lang="en-US" sz="2000" dirty="0">
                <a:latin typeface="+mn-lt"/>
              </a:rPr>
              <a:t>Phylogeny</a:t>
            </a:r>
            <a:endParaRPr lang="en-NL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22A9168-5231-2E99-45A4-6E7D58BEDAB0}"/>
              </a:ext>
            </a:extLst>
          </p:cNvPr>
          <p:cNvSpPr/>
          <p:nvPr/>
        </p:nvSpPr>
        <p:spPr bwMode="auto">
          <a:xfrm>
            <a:off x="5997023" y="2598024"/>
            <a:ext cx="1852130" cy="207345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4BF0571-99C1-62DB-C10E-B4534B275064}"/>
              </a:ext>
            </a:extLst>
          </p:cNvPr>
          <p:cNvSpPr/>
          <p:nvPr/>
        </p:nvSpPr>
        <p:spPr bwMode="auto">
          <a:xfrm>
            <a:off x="8313091" y="2598024"/>
            <a:ext cx="1616971" cy="2073454"/>
          </a:xfrm>
          <a:prstGeom prst="roundRect">
            <a:avLst>
              <a:gd name="adj" fmla="val 6348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04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4352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Model Selection – two steps</a:t>
            </a:r>
            <a:endParaRPr lang="en-GB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B26CF-16D5-BAE0-4637-025BD96F5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2400" dirty="0"/>
              <a:t>Model selection is done in two stages:</a:t>
            </a:r>
          </a:p>
          <a:p>
            <a:pPr marL="709200" lvl="1" indent="-457200">
              <a:buFont typeface="+mj-lt"/>
              <a:buAutoNum type="arabicPeriod"/>
            </a:pPr>
            <a:r>
              <a:rPr lang="en-NL" sz="2400" dirty="0"/>
              <a:t>Define the best variance/correlation structure.</a:t>
            </a:r>
          </a:p>
          <a:p>
            <a:pPr lvl="2"/>
            <a:r>
              <a:rPr lang="en-NL" sz="2400" dirty="0"/>
              <a:t>C</a:t>
            </a:r>
            <a:r>
              <a:rPr lang="en-GB" sz="2400" dirty="0"/>
              <a:t>o</a:t>
            </a:r>
            <a:r>
              <a:rPr lang="en-NL" sz="2400" dirty="0"/>
              <a:t>mapre a full model in fixed effects to one with a given variance/correlation structure.</a:t>
            </a:r>
          </a:p>
          <a:p>
            <a:pPr lvl="2"/>
            <a:r>
              <a:rPr lang="en-NL" sz="2400" dirty="0"/>
              <a:t>Full and variance/correlation model are fitted using “REML”</a:t>
            </a:r>
          </a:p>
          <a:p>
            <a:pPr marL="709200" lvl="1" indent="-457200">
              <a:buFont typeface="+mj-lt"/>
              <a:buAutoNum type="arabicPeriod"/>
            </a:pPr>
            <a:endParaRPr lang="en-NL" sz="2400" dirty="0"/>
          </a:p>
          <a:p>
            <a:pPr marL="709200" lvl="1" indent="-457200">
              <a:buFont typeface="+mj-lt"/>
              <a:buAutoNum type="arabicPeriod"/>
            </a:pPr>
            <a:r>
              <a:rPr lang="en-NL" sz="2400" dirty="0"/>
              <a:t>Define the best fixed structure.</a:t>
            </a:r>
          </a:p>
          <a:p>
            <a:pPr lvl="2"/>
            <a:r>
              <a:rPr lang="en-NL" sz="2400" dirty="0"/>
              <a:t>Reduce the pool of fixed effects from the model selected above</a:t>
            </a:r>
          </a:p>
          <a:p>
            <a:pPr lvl="2"/>
            <a:r>
              <a:rPr lang="en-NL" sz="2400" dirty="0"/>
              <a:t>Models beeing reduced are build using “ML”.</a:t>
            </a:r>
          </a:p>
          <a:p>
            <a:pPr lvl="2"/>
            <a:endParaRPr lang="en-NL" sz="2400" dirty="0"/>
          </a:p>
          <a:p>
            <a:endParaRPr lang="en-NL" sz="2400" dirty="0"/>
          </a:p>
          <a:p>
            <a:pPr>
              <a:buNone/>
            </a:pPr>
            <a:endParaRPr lang="en-NL" sz="2400" dirty="0"/>
          </a:p>
          <a:p>
            <a:pPr>
              <a:buNone/>
            </a:pPr>
            <a:endParaRPr lang="en-NL" sz="2400" dirty="0"/>
          </a:p>
          <a:p>
            <a:pPr>
              <a:buNone/>
            </a:pP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037999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4D80-3977-EC7E-DF53-65124760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2400" dirty="0"/>
              <a:t>Define the best variance/correlation structure</a:t>
            </a: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5151-FFFB-A6A2-B802-2E72FD88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864F-1AAA-FD4A-92B9-0C7C9C9EC2E3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EE88AE-4A7C-617B-A038-F79724C6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Model Selection –step-1</a:t>
            </a:r>
            <a:endParaRPr lang="en-GB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3473B-6CCE-76A0-1536-F4EDF47A9A77}"/>
              </a:ext>
            </a:extLst>
          </p:cNvPr>
          <p:cNvSpPr txBox="1"/>
          <p:nvPr/>
        </p:nvSpPr>
        <p:spPr>
          <a:xfrm>
            <a:off x="2023326" y="1866509"/>
            <a:ext cx="814117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B1A&lt;-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correlation=</a:t>
            </a:r>
            <a:r>
              <a:rPr lang="en-GB" sz="1800" dirty="0" err="1">
                <a:latin typeface="Courier New" panose="02070309020205020404" pitchFamily="49" charset="0"/>
              </a:rPr>
              <a:t>corSpher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method = ‘REML’)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B1B&lt;-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correlation=</a:t>
            </a:r>
            <a:r>
              <a:rPr lang="en-GB" sz="1800" dirty="0" err="1">
                <a:latin typeface="Courier New" panose="02070309020205020404" pitchFamily="49" charset="0"/>
              </a:rPr>
              <a:t>corLin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method = ‘REML’)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B1C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correlation=</a:t>
            </a:r>
            <a:r>
              <a:rPr lang="en-GB" sz="1800" dirty="0" err="1">
                <a:latin typeface="Courier New" panose="02070309020205020404" pitchFamily="49" charset="0"/>
              </a:rPr>
              <a:t>corRatio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method = ‘REML’)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B1D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correlation=</a:t>
            </a:r>
            <a:r>
              <a:rPr lang="en-GB" sz="1800" dirty="0" err="1">
                <a:latin typeface="Courier New" panose="02070309020205020404" pitchFamily="49" charset="0"/>
              </a:rPr>
              <a:t>corGaus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method = ‘REML’)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B1E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correlation=</a:t>
            </a:r>
            <a:r>
              <a:rPr lang="en-GB" sz="1800" dirty="0" err="1">
                <a:latin typeface="Courier New" panose="02070309020205020404" pitchFamily="49" charset="0"/>
              </a:rPr>
              <a:t>corExp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method = ‘REML’)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D9B04-D877-FFAC-D69A-E726B88940CC}"/>
              </a:ext>
            </a:extLst>
          </p:cNvPr>
          <p:cNvSpPr txBox="1"/>
          <p:nvPr/>
        </p:nvSpPr>
        <p:spPr>
          <a:xfrm>
            <a:off x="819603" y="2726286"/>
            <a:ext cx="10548617" cy="218521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4000" b="1" dirty="0">
                <a:solidFill>
                  <a:schemeClr val="bg1"/>
                </a:solidFill>
              </a:rPr>
              <a:t>One note of model Selection</a:t>
            </a:r>
          </a:p>
          <a:p>
            <a:pPr algn="ctr">
              <a:lnSpc>
                <a:spcPct val="100000"/>
              </a:lnSpc>
            </a:pPr>
            <a:r>
              <a:rPr lang="en-GB" sz="3200" dirty="0">
                <a:solidFill>
                  <a:schemeClr val="bg1"/>
                </a:solidFill>
              </a:rPr>
              <a:t>If you need to include and the explanation of the (co)variance it is more important to have an expectation of it in you model that finding the “best” description.</a:t>
            </a:r>
          </a:p>
        </p:txBody>
      </p:sp>
    </p:spTree>
    <p:extLst>
      <p:ext uri="{BB962C8B-B14F-4D97-AF65-F5344CB8AC3E}">
        <p14:creationId xmlns:p14="http://schemas.microsoft.com/office/powerpoint/2010/main" val="21136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4D80-3977-EC7E-DF53-65124760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Define the best fixed structure.</a:t>
            </a:r>
          </a:p>
          <a:p>
            <a:endParaRPr lang="en-GB" sz="2400" dirty="0"/>
          </a:p>
          <a:p>
            <a:endParaRPr lang="en-NL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5151-FFFB-A6A2-B802-2E72FD88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864F-1AAA-FD4A-92B9-0C7C9C9EC2E3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EE88AE-4A7C-617B-A038-F79724C6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Model Selection –step-1</a:t>
            </a:r>
            <a:endParaRPr lang="en-GB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3473B-6CCE-76A0-1536-F4EDF47A9A77}"/>
              </a:ext>
            </a:extLst>
          </p:cNvPr>
          <p:cNvSpPr txBox="1"/>
          <p:nvPr/>
        </p:nvSpPr>
        <p:spPr>
          <a:xfrm>
            <a:off x="2023326" y="2224792"/>
            <a:ext cx="8141173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B1EFull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   correlation=</a:t>
            </a:r>
            <a:r>
              <a:rPr lang="en-GB" sz="1800" dirty="0" err="1">
                <a:latin typeface="Courier New" panose="02070309020205020404" pitchFamily="49" charset="0"/>
              </a:rPr>
              <a:t>corExp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    method = ‘ML’)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B1EMod1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region,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   correlation=</a:t>
            </a:r>
            <a:r>
              <a:rPr lang="en-GB" sz="1800" dirty="0" err="1">
                <a:latin typeface="Courier New" panose="02070309020205020404" pitchFamily="49" charset="0"/>
              </a:rPr>
              <a:t>corExp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    method = ‘ML’)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B1EMod2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towns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   correlation=</a:t>
            </a:r>
            <a:r>
              <a:rPr lang="en-GB" sz="1800" dirty="0" err="1">
                <a:latin typeface="Courier New" panose="02070309020205020404" pitchFamily="49" charset="0"/>
              </a:rPr>
              <a:t>corExp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    method = ‘ML’)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B1EMod3 &lt;- </a:t>
            </a:r>
            <a:r>
              <a:rPr lang="en-GB" sz="1800" dirty="0" err="1">
                <a:latin typeface="Courier New" panose="02070309020205020404" pitchFamily="49" charset="0"/>
              </a:rPr>
              <a:t>gls</a:t>
            </a:r>
            <a:r>
              <a:rPr lang="en-GB" sz="1800" dirty="0">
                <a:latin typeface="Courier New" panose="02070309020205020404" pitchFamily="49" charset="0"/>
              </a:rPr>
              <a:t>(A 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 region + Sex, data= </a:t>
            </a:r>
            <a:r>
              <a:rPr lang="en-GB" sz="1800" dirty="0" err="1">
                <a:latin typeface="Courier New" panose="02070309020205020404" pitchFamily="49" charset="0"/>
              </a:rPr>
              <a:t>eire.Dat</a:t>
            </a:r>
            <a:r>
              <a:rPr lang="en-GB" sz="1800" dirty="0"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            correlation=</a:t>
            </a:r>
            <a:r>
              <a:rPr lang="en-GB" sz="1800" dirty="0" err="1">
                <a:latin typeface="Courier New" panose="02070309020205020404" pitchFamily="49" charset="0"/>
              </a:rPr>
              <a:t>corExp</a:t>
            </a:r>
            <a:r>
              <a:rPr lang="en-GB" sz="1800" dirty="0">
                <a:latin typeface="Courier New" panose="02070309020205020404" pitchFamily="49" charset="0"/>
              </a:rPr>
              <a:t>(form=</a:t>
            </a:r>
            <a:r>
              <a:rPr lang="en-GB" sz="1800" dirty="0">
                <a:latin typeface="Menlo" panose="020B0609030804020204" pitchFamily="49" charset="0"/>
              </a:rPr>
              <a:t>~</a:t>
            </a:r>
            <a:r>
              <a:rPr lang="en-GB" sz="1800" dirty="0">
                <a:latin typeface="Courier New" panose="02070309020205020404" pitchFamily="49" charset="0"/>
              </a:rPr>
              <a:t>x + y, nugget=TRUE) ,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ourier New" panose="02070309020205020404" pitchFamily="49" charset="0"/>
              </a:rPr>
              <a:t>	      method = ‘ML’)</a:t>
            </a:r>
          </a:p>
        </p:txBody>
      </p:sp>
    </p:spTree>
    <p:extLst>
      <p:ext uri="{BB962C8B-B14F-4D97-AF65-F5344CB8AC3E}">
        <p14:creationId xmlns:p14="http://schemas.microsoft.com/office/powerpoint/2010/main" val="1952654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083D-6977-5D9D-2F8B-C8A315F0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Restricted Maximum Likelihood (REML)</a:t>
            </a:r>
            <a:br>
              <a:rPr lang="en-GB" sz="4400" dirty="0"/>
            </a:br>
            <a:r>
              <a:rPr lang="en-GB" sz="4400" dirty="0"/>
              <a:t>Maximum Likelihood (ML) Analysis</a:t>
            </a:r>
            <a:endParaRPr lang="en-NL" sz="4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933AB-0E02-E336-44F2-4792E26F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10220324" cy="3937484"/>
          </a:xfrm>
        </p:spPr>
        <p:txBody>
          <a:bodyPr/>
          <a:lstStyle/>
          <a:p>
            <a:r>
              <a:rPr lang="en-GB" sz="2400" dirty="0"/>
              <a:t>Maximum Likelihood (</a:t>
            </a:r>
            <a:r>
              <a:rPr lang="en-GB" sz="2400" b="1" dirty="0"/>
              <a:t>ML</a:t>
            </a:r>
            <a:r>
              <a:rPr lang="en-GB" sz="2400" dirty="0"/>
              <a:t>) Analysis</a:t>
            </a:r>
          </a:p>
          <a:p>
            <a:pPr lvl="1"/>
            <a:r>
              <a:rPr lang="en-GB" sz="2400" dirty="0">
                <a:sym typeface="Wingdings" pitchFamily="2" charset="2"/>
              </a:rPr>
              <a:t>Focused on getting the coefficients of the linear model right.</a:t>
            </a:r>
          </a:p>
          <a:p>
            <a:pPr lvl="1"/>
            <a:r>
              <a:rPr lang="en-GB" sz="2400" dirty="0">
                <a:sym typeface="Wingdings" pitchFamily="2" charset="2"/>
              </a:rPr>
              <a:t>That is the focus is predicting the mean correctly.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Restricted Maximum Likelihood (</a:t>
            </a:r>
            <a:r>
              <a:rPr lang="en-GB" sz="2400" b="1" dirty="0"/>
              <a:t>REML</a:t>
            </a:r>
            <a:r>
              <a:rPr lang="en-GB" sz="2400" dirty="0"/>
              <a:t>)</a:t>
            </a:r>
          </a:p>
          <a:p>
            <a:pPr lvl="1"/>
            <a:r>
              <a:rPr lang="en-GB" sz="2400" dirty="0">
                <a:sym typeface="Wingdings" pitchFamily="2" charset="2"/>
              </a:rPr>
              <a:t>Focused on getting the variances in the model right.</a:t>
            </a:r>
          </a:p>
          <a:p>
            <a:pPr lvl="1"/>
            <a:r>
              <a:rPr lang="en-GB" sz="2400" dirty="0">
                <a:sym typeface="Wingdings" pitchFamily="2" charset="2"/>
              </a:rPr>
              <a:t>That is the focus is predicting the variance correctly.</a:t>
            </a:r>
            <a:br>
              <a:rPr lang="en-GB" sz="2400" dirty="0"/>
            </a:br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F66CA-6293-D6A7-ABA7-7E226D70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3D34-CFFD-9C4E-A19D-EBC09E62A70A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B837A-94C2-CF77-7E53-48538E50E707}"/>
              </a:ext>
            </a:extLst>
          </p:cNvPr>
          <p:cNvSpPr txBox="1"/>
          <p:nvPr/>
        </p:nvSpPr>
        <p:spPr>
          <a:xfrm>
            <a:off x="3692165" y="5429743"/>
            <a:ext cx="7510821" cy="467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A good explanation of the diff between these is here: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2"/>
              </a:rPr>
              <a:t>https://towardsdatascience.com/maximum-likelihood-ml-vs-reml-78cf79bef2cf</a:t>
            </a:r>
            <a:r>
              <a:rPr lang="en-GB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072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7027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Violating the assumptions of a General Linear Model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1355" y="2151731"/>
            <a:ext cx="6844861" cy="52309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What problem is visualised here?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65441" y="4065916"/>
            <a:ext cx="3928944" cy="138461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How can you see that problem in these figures?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965441" y="1827691"/>
            <a:ext cx="3928945" cy="18273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1999" dirty="0">
                <a:solidFill>
                  <a:schemeClr val="bg1"/>
                </a:solidFill>
                <a:ea typeface="Helvetica" charset="0"/>
                <a:cs typeface="Helvetica" charset="0"/>
              </a:rPr>
              <a:t>The variance of error terms is not similar across the independent variable(s)</a:t>
            </a:r>
          </a:p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Heteroscedasticity</a:t>
            </a:r>
            <a:endParaRPr lang="en-GB" sz="1999" b="1" dirty="0">
              <a:solidFill>
                <a:schemeClr val="bg1"/>
              </a:solidFill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1" y="2648960"/>
            <a:ext cx="7415669" cy="28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7D1B-0E58-FD42-BAA2-477E2C6A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425A-B117-8B4C-BAA4-090F6DDD4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38" y="1373021"/>
            <a:ext cx="10220325" cy="45213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400" noProof="0" dirty="0"/>
              <a:t>Generalized Least Squares is an approach that allows controlling for:</a:t>
            </a:r>
            <a:r>
              <a:rPr lang="en-GB" sz="2400" dirty="0"/>
              <a:t> </a:t>
            </a:r>
          </a:p>
          <a:p>
            <a:pPr marL="889200" lvl="1" indent="-457200"/>
            <a:r>
              <a:rPr lang="en-GB" sz="2400" dirty="0"/>
              <a:t>Heterogeneous variances: via modelling the variance</a:t>
            </a:r>
            <a:r>
              <a:rPr lang="en-GB" sz="2400" dirty="0">
                <a:sym typeface="Wingdings" pitchFamily="2" charset="2"/>
              </a:rPr>
              <a:t> using multiple strategies.</a:t>
            </a:r>
            <a:r>
              <a:rPr lang="en-GB" sz="2400" noProof="0" dirty="0"/>
              <a:t> </a:t>
            </a:r>
          </a:p>
          <a:p>
            <a:pPr marL="889200" lvl="1" indent="-457200"/>
            <a:r>
              <a:rPr lang="en-GB" sz="2400" noProof="0" dirty="0"/>
              <a:t>Autocorrelated Variables: Via the inclusion of correlation structure</a:t>
            </a:r>
            <a:r>
              <a:rPr lang="en-GB" sz="2400" dirty="0"/>
              <a:t>s</a:t>
            </a:r>
          </a:p>
          <a:p>
            <a:pPr marL="1213200" lvl="2" indent="-457200"/>
            <a:r>
              <a:rPr lang="en-GB" sz="2400" noProof="0" dirty="0" err="1"/>
              <a:t>Autoregresing</a:t>
            </a:r>
            <a:r>
              <a:rPr lang="en-GB" sz="2400" noProof="0" dirty="0"/>
              <a:t> / moving averages</a:t>
            </a:r>
          </a:p>
          <a:p>
            <a:pPr marL="1213200" lvl="2" indent="-457200"/>
            <a:r>
              <a:rPr lang="en-GB" sz="2400" dirty="0" err="1"/>
              <a:t>Semivarigram</a:t>
            </a:r>
            <a:r>
              <a:rPr lang="en-GB" sz="2400" dirty="0"/>
              <a:t>/correlogram</a:t>
            </a:r>
          </a:p>
          <a:p>
            <a:pPr marL="1213200" lvl="2" indent="-457200"/>
            <a:r>
              <a:rPr lang="en-GB" sz="2400" noProof="0" dirty="0"/>
              <a:t>Phylogenetic </a:t>
            </a:r>
            <a:r>
              <a:rPr lang="en-GB" sz="2400" dirty="0"/>
              <a:t>relatedness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720DB-DBA7-B143-AA36-506D20B2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6F75-627A-274E-8642-8C8EA2F2001C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9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7D1B-0E58-FD42-BAA2-477E2C6A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425A-B117-8B4C-BAA4-090F6DDD4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38" y="1373021"/>
            <a:ext cx="10220325" cy="4521366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sz="2400" noProof="0" dirty="0"/>
              <a:t>Model selection in mixed models is a two step process:</a:t>
            </a:r>
          </a:p>
          <a:p>
            <a:pPr lvl="1"/>
            <a:r>
              <a:rPr lang="en-GB" sz="2400" b="1" noProof="0" dirty="0"/>
              <a:t>Part one </a:t>
            </a:r>
            <a:r>
              <a:rPr lang="en-GB" sz="2400" noProof="0" dirty="0"/>
              <a:t>– define the best variance/covariance structure </a:t>
            </a:r>
          </a:p>
          <a:p>
            <a:pPr lvl="2"/>
            <a:r>
              <a:rPr lang="en-GB" sz="2400" noProof="0" dirty="0"/>
              <a:t>Models build using REML</a:t>
            </a:r>
          </a:p>
          <a:p>
            <a:pPr lvl="1"/>
            <a:r>
              <a:rPr lang="en-GB" sz="2400" b="1" noProof="0" dirty="0"/>
              <a:t>Part two </a:t>
            </a:r>
            <a:r>
              <a:rPr lang="en-GB" sz="2400" noProof="0" dirty="0"/>
              <a:t>– define the best fixed effect structure</a:t>
            </a:r>
          </a:p>
          <a:p>
            <a:pPr lvl="2"/>
            <a:r>
              <a:rPr lang="en-GB" sz="2400" dirty="0"/>
              <a:t>Models build using 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720DB-DBA7-B143-AA36-506D20B2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6F75-627A-274E-8642-8C8EA2F2001C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768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9294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Violating the homogeneity of variances assumption</a:t>
            </a:r>
            <a:endParaRPr lang="en-GB" sz="4800" noProof="0" dirty="0">
              <a:latin typeface="AU Passata" panose="020B0503030502030804" pitchFamily="34" charset="77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91058" y="3614900"/>
            <a:ext cx="2499668" cy="2277766"/>
            <a:chOff x="602721" y="3573470"/>
            <a:chExt cx="2500319" cy="227836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02721" y="3573470"/>
              <a:ext cx="2500319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GB" sz="3200" b="1">
                                    <a:latin typeface="Cambria Math" charset="0"/>
                                  </a:rPr>
                                  <m:t>𝐕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  <a:blipFill>
                  <a:blip r:embed="rId2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02722" y="3573471"/>
              <a:ext cx="2500318" cy="70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Normally distributed errors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96114" y="3614900"/>
            <a:ext cx="5064207" cy="2277767"/>
            <a:chOff x="4151930" y="3573470"/>
            <a:chExt cx="5065526" cy="227836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4234123" y="3573470"/>
              <a:ext cx="4826750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15" name="Elbow Connector 14"/>
          <p:cNvCxnSpPr>
            <a:stCxn id="9" idx="2"/>
            <a:endCxn id="21" idx="0"/>
          </p:cNvCxnSpPr>
          <p:nvPr/>
        </p:nvCxnSpPr>
        <p:spPr>
          <a:xfrm rot="5400000">
            <a:off x="3795080" y="1543540"/>
            <a:ext cx="517172" cy="3625548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2"/>
            <a:endCxn id="22" idx="0"/>
          </p:cNvCxnSpPr>
          <p:nvPr/>
        </p:nvCxnSpPr>
        <p:spPr>
          <a:xfrm rot="16200000" flipH="1">
            <a:off x="5970150" y="2994017"/>
            <a:ext cx="517172" cy="724593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036581" y="1868140"/>
                <a:ext cx="5218865" cy="126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799" dirty="0">
                  <a:latin typeface="AU Passata" panose="020B0503030502030804" pitchFamily="34" charset="77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81" y="1868140"/>
                <a:ext cx="5218865" cy="1260602"/>
              </a:xfrm>
              <a:prstGeom prst="rect">
                <a:avLst/>
              </a:prstGeom>
              <a:blipFill>
                <a:blip r:embed="rId4"/>
                <a:stretch>
                  <a:fillRect t="-1980" b="-11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541323" y="1730610"/>
            <a:ext cx="2429843" cy="1367118"/>
            <a:chOff x="7104808" y="1969546"/>
            <a:chExt cx="2430475" cy="1367474"/>
          </a:xfrm>
        </p:grpSpPr>
        <p:sp>
          <p:nvSpPr>
            <p:cNvPr id="8" name="TextBox 7"/>
            <p:cNvSpPr txBox="1"/>
            <p:nvPr/>
          </p:nvSpPr>
          <p:spPr>
            <a:xfrm>
              <a:off x="7583792" y="1969546"/>
              <a:ext cx="195149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Random part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104808" y="2127521"/>
              <a:ext cx="650404" cy="1209499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2654D3F-635C-D644-B96B-B8A12BBBAC6A}"/>
              </a:ext>
            </a:extLst>
          </p:cNvPr>
          <p:cNvSpPr/>
          <p:nvPr/>
        </p:nvSpPr>
        <p:spPr bwMode="auto">
          <a:xfrm>
            <a:off x="5127467" y="4140037"/>
            <a:ext cx="1463566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anose="020B0503030502030804" pitchFamily="34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BDC92A-4574-8740-9000-39D61267410A}"/>
              </a:ext>
            </a:extLst>
          </p:cNvPr>
          <p:cNvSpPr/>
          <p:nvPr/>
        </p:nvSpPr>
        <p:spPr bwMode="auto">
          <a:xfrm>
            <a:off x="7452131" y="5173755"/>
            <a:ext cx="1463566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anose="020B05030305020308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5FD11-5BA8-8142-90CF-E3348F93A609}"/>
              </a:ext>
            </a:extLst>
          </p:cNvPr>
          <p:cNvSpPr txBox="1"/>
          <p:nvPr/>
        </p:nvSpPr>
        <p:spPr>
          <a:xfrm>
            <a:off x="6995674" y="2343348"/>
            <a:ext cx="3330564" cy="701731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Variances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 are not equal across observations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F921697-9D95-1E44-9AAA-0935FDAF7485}"/>
              </a:ext>
            </a:extLst>
          </p:cNvPr>
          <p:cNvCxnSpPr>
            <a:cxnSpLocks/>
            <a:stCxn id="4" idx="3"/>
            <a:endCxn id="24" idx="7"/>
          </p:cNvCxnSpPr>
          <p:nvPr/>
        </p:nvCxnSpPr>
        <p:spPr bwMode="auto">
          <a:xfrm flipH="1">
            <a:off x="8701363" y="2694214"/>
            <a:ext cx="1624875" cy="2586244"/>
          </a:xfrm>
          <a:prstGeom prst="bentConnector4">
            <a:avLst>
              <a:gd name="adj1" fmla="val -14069"/>
              <a:gd name="adj2" fmla="val 5472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815A400C-C864-FD2D-7D71-4A9F18D291DE}"/>
              </a:ext>
            </a:extLst>
          </p:cNvPr>
          <p:cNvCxnSpPr>
            <a:cxnSpLocks/>
            <a:stCxn id="4" idx="3"/>
            <a:endCxn id="3" idx="5"/>
          </p:cNvCxnSpPr>
          <p:nvPr/>
        </p:nvCxnSpPr>
        <p:spPr bwMode="auto">
          <a:xfrm flipH="1">
            <a:off x="6376699" y="2694214"/>
            <a:ext cx="3949539" cy="2067732"/>
          </a:xfrm>
          <a:prstGeom prst="bentConnector4">
            <a:avLst>
              <a:gd name="adj1" fmla="val -5788"/>
              <a:gd name="adj2" fmla="val 16459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430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Violating the homogeneity of variances assumption</a:t>
            </a:r>
            <a:endParaRPr lang="en-GB" sz="4800" b="1" noProof="0" dirty="0">
              <a:latin typeface="AU Passata" panose="020B0503030502030804" pitchFamily="34" charset="77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85838" y="3619796"/>
            <a:ext cx="2499668" cy="2277766"/>
            <a:chOff x="602721" y="3573470"/>
            <a:chExt cx="2500319" cy="227836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02721" y="3573470"/>
              <a:ext cx="2500319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GB" sz="3200" b="1">
                                    <a:latin typeface="Cambria Math" charset="0"/>
                                  </a:rPr>
                                  <m:t>𝐕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  <a:blipFill>
                  <a:blip r:embed="rId2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02722" y="3573471"/>
              <a:ext cx="2500318" cy="70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Normally distributed errors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90894" y="3619796"/>
            <a:ext cx="5064207" cy="2277767"/>
            <a:chOff x="4151930" y="3573470"/>
            <a:chExt cx="5065526" cy="227836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4234123" y="3573470"/>
              <a:ext cx="4826750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1">
                                          <a:latin typeface="Cambria Math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5065526" cy="17336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15" name="Elbow Connector 14"/>
          <p:cNvCxnSpPr>
            <a:stCxn id="9" idx="2"/>
            <a:endCxn id="21" idx="0"/>
          </p:cNvCxnSpPr>
          <p:nvPr/>
        </p:nvCxnSpPr>
        <p:spPr>
          <a:xfrm rot="5400000">
            <a:off x="3789860" y="1548436"/>
            <a:ext cx="517172" cy="3625548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2"/>
            <a:endCxn id="22" idx="0"/>
          </p:cNvCxnSpPr>
          <p:nvPr/>
        </p:nvCxnSpPr>
        <p:spPr>
          <a:xfrm rot="16200000" flipH="1">
            <a:off x="5964930" y="2998913"/>
            <a:ext cx="517172" cy="724593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031361" y="1873036"/>
                <a:ext cx="5218865" cy="126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799" dirty="0">
                  <a:latin typeface="AU Passata" panose="020B0503030502030804" pitchFamily="34" charset="77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61" y="1873036"/>
                <a:ext cx="5218865" cy="1260602"/>
              </a:xfrm>
              <a:prstGeom prst="rect">
                <a:avLst/>
              </a:prstGeom>
              <a:blipFill>
                <a:blip r:embed="rId4"/>
                <a:stretch>
                  <a:fillRect t="-3000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536103" y="1735506"/>
            <a:ext cx="2429843" cy="1367118"/>
            <a:chOff x="7104808" y="1969546"/>
            <a:chExt cx="2430475" cy="1367474"/>
          </a:xfrm>
        </p:grpSpPr>
        <p:sp>
          <p:nvSpPr>
            <p:cNvPr id="8" name="TextBox 7"/>
            <p:cNvSpPr txBox="1"/>
            <p:nvPr/>
          </p:nvSpPr>
          <p:spPr>
            <a:xfrm>
              <a:off x="7583792" y="1969546"/>
              <a:ext cx="195149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Random part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104808" y="2127521"/>
              <a:ext cx="650404" cy="1209499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A480111B-271E-47C1-6037-183CCFF61327}"/>
              </a:ext>
            </a:extLst>
          </p:cNvPr>
          <p:cNvSpPr>
            <a:spLocks noChangeAspect="1"/>
          </p:cNvSpPr>
          <p:nvPr/>
        </p:nvSpPr>
        <p:spPr bwMode="auto">
          <a:xfrm>
            <a:off x="5492718" y="5220520"/>
            <a:ext cx="576000" cy="576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anose="020B0503030502030804" pitchFamily="34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764874-A2B8-9076-DA82-5B2014929355}"/>
              </a:ext>
            </a:extLst>
          </p:cNvPr>
          <p:cNvSpPr>
            <a:spLocks noChangeAspect="1"/>
          </p:cNvSpPr>
          <p:nvPr/>
        </p:nvSpPr>
        <p:spPr bwMode="auto">
          <a:xfrm>
            <a:off x="7849079" y="4198411"/>
            <a:ext cx="576000" cy="576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anose="020B05030305020308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6F24F-9271-A5FE-35F0-EEE911CC7B61}"/>
              </a:ext>
            </a:extLst>
          </p:cNvPr>
          <p:cNvSpPr txBox="1"/>
          <p:nvPr/>
        </p:nvSpPr>
        <p:spPr>
          <a:xfrm>
            <a:off x="7022147" y="2690314"/>
            <a:ext cx="3402417" cy="701731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However observations are </a:t>
            </a:r>
            <a:r>
              <a:rPr lang="en-GB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still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 independent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4DCA5D5-F2A4-9EE4-9AE3-6E979C7BBF4B}"/>
              </a:ext>
            </a:extLst>
          </p:cNvPr>
          <p:cNvCxnSpPr>
            <a:cxnSpLocks/>
            <a:stCxn id="10" idx="3"/>
            <a:endCxn id="7" idx="0"/>
          </p:cNvCxnSpPr>
          <p:nvPr/>
        </p:nvCxnSpPr>
        <p:spPr bwMode="auto">
          <a:xfrm flipH="1">
            <a:off x="8137079" y="3041180"/>
            <a:ext cx="2287485" cy="1157231"/>
          </a:xfrm>
          <a:prstGeom prst="bentConnector4">
            <a:avLst>
              <a:gd name="adj1" fmla="val -9994"/>
              <a:gd name="adj2" fmla="val 6516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F114D73-9F00-417C-4E2F-989539CBA7EA}"/>
              </a:ext>
            </a:extLst>
          </p:cNvPr>
          <p:cNvCxnSpPr>
            <a:cxnSpLocks/>
            <a:stCxn id="10" idx="3"/>
            <a:endCxn id="6" idx="4"/>
          </p:cNvCxnSpPr>
          <p:nvPr/>
        </p:nvCxnSpPr>
        <p:spPr bwMode="auto">
          <a:xfrm flipH="1">
            <a:off x="5780718" y="3041180"/>
            <a:ext cx="4643846" cy="2755340"/>
          </a:xfrm>
          <a:prstGeom prst="bentConnector4">
            <a:avLst>
              <a:gd name="adj1" fmla="val -4923"/>
              <a:gd name="adj2" fmla="val 111564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4792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F9843-A863-04EA-5316-3A0EFE2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>
                <a:latin typeface="AU Passata" panose="020B0503030502030804" pitchFamily="34" charset="77"/>
              </a:rPr>
              <a:t>General</a:t>
            </a:r>
            <a:r>
              <a:rPr lang="en-GB" sz="4800" b="1" u="sng" noProof="0" dirty="0">
                <a:latin typeface="AU Passata" panose="020B0503030502030804" pitchFamily="34" charset="77"/>
              </a:rPr>
              <a:t>ised</a:t>
            </a:r>
            <a:r>
              <a:rPr lang="en-GB" sz="4800" b="1" noProof="0" dirty="0">
                <a:latin typeface="AU Passata" panose="020B0503030502030804" pitchFamily="34" charset="77"/>
              </a:rPr>
              <a:t> Least Squares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D690-14D0-A514-A00F-FA7F3F3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5A1C-E172-9E45-BAD4-8DAF3A972AFB}" type="datetime1">
              <a:rPr lang="en-GB" smtClean="0"/>
              <a:t>26/09/2022</a:t>
            </a:fld>
            <a:r>
              <a:rPr lang="en-GB"/>
              <a:t>20/11/2018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C04ABA-60E1-0873-D08F-2393E6899B65}"/>
              </a:ext>
            </a:extLst>
          </p:cNvPr>
          <p:cNvGrpSpPr/>
          <p:nvPr/>
        </p:nvGrpSpPr>
        <p:grpSpPr>
          <a:xfrm>
            <a:off x="585720" y="1369310"/>
            <a:ext cx="3360217" cy="707886"/>
            <a:chOff x="585720" y="1369310"/>
            <a:chExt cx="3360217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DC7682C-FF57-6026-8A2A-5350BA2FD1D2}"/>
                    </a:ext>
                  </a:extLst>
                </p:cNvPr>
                <p:cNvSpPr txBox="1"/>
                <p:nvPr/>
              </p:nvSpPr>
              <p:spPr>
                <a:xfrm>
                  <a:off x="585720" y="1369310"/>
                  <a:ext cx="336021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𝐘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r>
                          <a:rPr lang="en-US" sz="4800" b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𝐗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𝜷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𝜺</m:t>
                        </m:r>
                      </m:oMath>
                    </m:oMathPara>
                  </a14:m>
                  <a:endParaRPr lang="en-US" sz="4800" b="1" i="1" dirty="0">
                    <a:latin typeface="Cambria Math" panose="02040503050406030204" pitchFamily="18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DC7682C-FF57-6026-8A2A-5350BA2FD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20" y="1369310"/>
                  <a:ext cx="3360217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755" t="-1071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990431-F2A5-1B3D-7966-4EBE3EF0C613}"/>
                </a:ext>
              </a:extLst>
            </p:cNvPr>
            <p:cNvSpPr/>
            <p:nvPr/>
          </p:nvSpPr>
          <p:spPr bwMode="auto">
            <a:xfrm>
              <a:off x="3295702" y="1369310"/>
              <a:ext cx="650235" cy="707886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sz="2000" b="1">
                <a:latin typeface="+mj-lt"/>
                <a:ea typeface="Helvetica" charset="0"/>
                <a:cs typeface="Helvetica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ECAECE-ED86-5CD8-A52D-82DF3A79DA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0524" y="2612934"/>
            <a:ext cx="8427897" cy="40722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01282-B91D-8DF7-6422-94B252123A64}"/>
              </a:ext>
            </a:extLst>
          </p:cNvPr>
          <p:cNvGrpSpPr/>
          <p:nvPr/>
        </p:nvGrpSpPr>
        <p:grpSpPr>
          <a:xfrm>
            <a:off x="383419" y="3938544"/>
            <a:ext cx="2440219" cy="781027"/>
            <a:chOff x="764228" y="3678068"/>
            <a:chExt cx="2440219" cy="781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82F81B-4528-0C03-821F-E95DB0466B12}"/>
                    </a:ext>
                  </a:extLst>
                </p:cNvPr>
                <p:cNvSpPr txBox="1"/>
                <p:nvPr/>
              </p:nvSpPr>
              <p:spPr>
                <a:xfrm>
                  <a:off x="781114" y="3714638"/>
                  <a:ext cx="242333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4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800" b="1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  <m:t>𝜺</m:t>
                                </m:r>
                              </m:e>
                            </m:d>
                          </m:sub>
                        </m:sSub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48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82F81B-4528-0C03-821F-E95DB0466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14" y="3714638"/>
                  <a:ext cx="2423333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3646" t="-1754" r="-3125" b="-35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4FCA9F4-BFDD-0220-B286-A7AFC3595F7F}"/>
                </a:ext>
              </a:extLst>
            </p:cNvPr>
            <p:cNvSpPr/>
            <p:nvPr/>
          </p:nvSpPr>
          <p:spPr bwMode="auto">
            <a:xfrm>
              <a:off x="764228" y="3678068"/>
              <a:ext cx="2423333" cy="781027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sz="2000" b="1">
                <a:latin typeface="+mj-lt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37B1A23-6FBD-2774-2C62-1C2753851BF3}"/>
              </a:ext>
            </a:extLst>
          </p:cNvPr>
          <p:cNvSpPr txBox="1"/>
          <p:nvPr/>
        </p:nvSpPr>
        <p:spPr>
          <a:xfrm>
            <a:off x="619593" y="3501863"/>
            <a:ext cx="195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rgbClr val="CC0000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Mean is 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C1CCF-01C4-310A-3D2E-11E9E4675808}"/>
                  </a:ext>
                </a:extLst>
              </p:cNvPr>
              <p:cNvSpPr txBox="1"/>
              <p:nvPr/>
            </p:nvSpPr>
            <p:spPr>
              <a:xfrm>
                <a:off x="5338704" y="2049718"/>
                <a:ext cx="426249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4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nl-NL" sz="4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nl-NL" sz="4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4800" b="1" dirty="0">
                  <a:latin typeface="+mn-lt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C1CCF-01C4-310A-3D2E-11E9E467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704" y="2049718"/>
                <a:ext cx="4262496" cy="707886"/>
              </a:xfrm>
              <a:prstGeom prst="rect">
                <a:avLst/>
              </a:prstGeom>
              <a:blipFill>
                <a:blip r:embed="rId5"/>
                <a:stretch>
                  <a:fillRect t="-16071" b="-160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A54A52C-2055-1521-CCDB-2E18CB03E130}"/>
              </a:ext>
            </a:extLst>
          </p:cNvPr>
          <p:cNvSpPr/>
          <p:nvPr/>
        </p:nvSpPr>
        <p:spPr bwMode="auto">
          <a:xfrm>
            <a:off x="5483357" y="1941435"/>
            <a:ext cx="3973190" cy="924451"/>
          </a:xfrm>
          <a:prstGeom prst="rect">
            <a:avLst/>
          </a:prstGeom>
          <a:solidFill>
            <a:srgbClr val="CC0000">
              <a:alpha val="18039"/>
            </a:srgbClr>
          </a:soli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l-NL" sz="2000" b="1" dirty="0">
              <a:latin typeface="+mj-lt"/>
              <a:ea typeface="Helvetica" charset="0"/>
              <a:cs typeface="Helvetica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4ECE4F-8444-0700-F84F-E177D1F0105A}"/>
              </a:ext>
            </a:extLst>
          </p:cNvPr>
          <p:cNvSpPr txBox="1"/>
          <p:nvPr/>
        </p:nvSpPr>
        <p:spPr>
          <a:xfrm>
            <a:off x="5483357" y="1261027"/>
            <a:ext cx="3973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rgbClr val="CC0000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Variance changes between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51239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2867</Words>
  <Application>Microsoft Macintosh PowerPoint</Application>
  <PresentationFormat>Custom</PresentationFormat>
  <Paragraphs>518</Paragraphs>
  <Slides>62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AU Passata</vt:lpstr>
      <vt:lpstr>AU Passata Light</vt:lpstr>
      <vt:lpstr>AU Peto</vt:lpstr>
      <vt:lpstr>Calibri</vt:lpstr>
      <vt:lpstr>Cambria Math</vt:lpstr>
      <vt:lpstr>Courier</vt:lpstr>
      <vt:lpstr>Courier New</vt:lpstr>
      <vt:lpstr>Georgia</vt:lpstr>
      <vt:lpstr>Helvetica</vt:lpstr>
      <vt:lpstr>Menlo</vt:lpstr>
      <vt:lpstr>Wingdings 3</vt:lpstr>
      <vt:lpstr>AU 16:9</vt:lpstr>
      <vt:lpstr>Generalised least squares</vt:lpstr>
      <vt:lpstr>mixed effect models What we will talk about today</vt:lpstr>
      <vt:lpstr>PowerPoint Presentation</vt:lpstr>
      <vt:lpstr>A General Linear Model</vt:lpstr>
      <vt:lpstr>A General Linear Model</vt:lpstr>
      <vt:lpstr>Violating the assumptions of a General Linear Model</vt:lpstr>
      <vt:lpstr>Violating the homogeneity of variances assumption</vt:lpstr>
      <vt:lpstr>Violating the homogeneity of variances assumption</vt:lpstr>
      <vt:lpstr>Generalised Least Squares</vt:lpstr>
      <vt:lpstr>Modeling variances in R Gls not lm models</vt:lpstr>
      <vt:lpstr>Modeling variances in R with GLS</vt:lpstr>
      <vt:lpstr>Modeling variances in R with GLS</vt:lpstr>
      <vt:lpstr>PowerPoint Presentation</vt:lpstr>
      <vt:lpstr>How to deal with unequal variances </vt:lpstr>
      <vt:lpstr>How to deal with unequal variances </vt:lpstr>
      <vt:lpstr>Different variances per stratum</vt:lpstr>
      <vt:lpstr>Weighted variances</vt:lpstr>
      <vt:lpstr>Different variances per stratum</vt:lpstr>
      <vt:lpstr>variances As a function</vt:lpstr>
      <vt:lpstr>variances As a function</vt:lpstr>
      <vt:lpstr>PowerPoint Presentation</vt:lpstr>
      <vt:lpstr>Overview of All Variance Structures</vt:lpstr>
      <vt:lpstr>Overview of All Variance Structures</vt:lpstr>
      <vt:lpstr>Overview of All Variance Structures</vt:lpstr>
      <vt:lpstr>PowerPoint Presentation</vt:lpstr>
      <vt:lpstr>Mixed Effects Models  the problem of independence</vt:lpstr>
      <vt:lpstr>Mixed Effects Models (Pseudo)replication</vt:lpstr>
      <vt:lpstr>Independence of observations</vt:lpstr>
      <vt:lpstr>PowerPoint Presentation</vt:lpstr>
      <vt:lpstr>Autocorrelation: A more complex variance structure </vt:lpstr>
      <vt:lpstr>autocorrelation The math behind the model</vt:lpstr>
      <vt:lpstr>Modeling Correlations in R with GLS</vt:lpstr>
      <vt:lpstr>PowerPoint Presentation</vt:lpstr>
      <vt:lpstr>Temporal autocorrelation The math behind the model</vt:lpstr>
      <vt:lpstr>Temporal autocorrelation The temporal case</vt:lpstr>
      <vt:lpstr>Temporal autocorrelation AUTOREGRESSIVE MODEL</vt:lpstr>
      <vt:lpstr>Temporal autocorrelation AUTOREGRESSIVE MODEL</vt:lpstr>
      <vt:lpstr>Temporal autocorrelation AUTOREGRESSIVE MODEL</vt:lpstr>
      <vt:lpstr>Temporal autocorrelation MOVING AVERAGE MODEL</vt:lpstr>
      <vt:lpstr>TEMPORAL autocorrelation  autoregresive + movig average</vt:lpstr>
      <vt:lpstr>Temporal autocorrelation R – implementation</vt:lpstr>
      <vt:lpstr>PowerPoint Presentation</vt:lpstr>
      <vt:lpstr>Spatial autocorrelation The math behind the model</vt:lpstr>
      <vt:lpstr>Spatial autocorrelation Fitting correlation functions</vt:lpstr>
      <vt:lpstr>Spatial autocorrelation Fitting correlation functions</vt:lpstr>
      <vt:lpstr>Spatial autocorrelation Fitting correlation functions</vt:lpstr>
      <vt:lpstr>Spatial autocorrelation R – implementation</vt:lpstr>
      <vt:lpstr>PowerPoint Presentation</vt:lpstr>
      <vt:lpstr>Phylogenetic autocorrelation </vt:lpstr>
      <vt:lpstr>Phylogenetic autocorrelation </vt:lpstr>
      <vt:lpstr>Phylogenetic autocorrelation Models of evolution</vt:lpstr>
      <vt:lpstr>Phylogenetic autocorrelation R – implementation [Brownian]</vt:lpstr>
      <vt:lpstr>Phylogenetic autocorrelation R–implementation [Ornstein–Uhlenbeck]</vt:lpstr>
      <vt:lpstr>PowerPoint Presentation</vt:lpstr>
      <vt:lpstr>Model Selection – two steps</vt:lpstr>
      <vt:lpstr>Model Selection –step-1</vt:lpstr>
      <vt:lpstr>Model Selection –step-1</vt:lpstr>
      <vt:lpstr>Restricted Maximum Likelihood (REML) Maximum Likelihood (ML) Analysis</vt:lpstr>
      <vt:lpstr>PowerPoint Presentation</vt:lpstr>
      <vt:lpstr>In summary</vt:lpstr>
      <vt:lpstr>In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2022-09-26T08:50:35Z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